
<file path=[Content_Types].xml><?xml version="1.0" encoding="utf-8"?>
<Types xmlns="http://schemas.openxmlformats.org/package/2006/content-types">
  <Default Extension="ashx" ContentType="image/jpeg"/>
  <Default Extension="emf" ContentType="image/x-emf"/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3.jpg" ContentType="image/jpeg"/>
  <Override PartName="/ppt/media/image35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2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70.jpg" ContentType="image/jpeg"/>
  <Override PartName="/ppt/notesSlides/notesSlide15.xml" ContentType="application/vnd.openxmlformats-officedocument.presentationml.notesSlide+xml"/>
  <Override PartName="/ppt/media/image82.jpg" ContentType="image/jpeg"/>
  <Override PartName="/ppt/notesSlides/notesSlide16.xml" ContentType="application/vnd.openxmlformats-officedocument.presentationml.notesSlide+xml"/>
  <Override PartName="/ppt/media/image88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92.jpg" ContentType="image/jpeg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2"/>
  </p:notesMasterIdLst>
  <p:handoutMasterIdLst>
    <p:handoutMasterId r:id="rId23"/>
  </p:handoutMasterIdLst>
  <p:sldIdLst>
    <p:sldId id="818" r:id="rId2"/>
    <p:sldId id="1111" r:id="rId3"/>
    <p:sldId id="1378" r:id="rId4"/>
    <p:sldId id="1380" r:id="rId5"/>
    <p:sldId id="1412" r:id="rId6"/>
    <p:sldId id="1381" r:id="rId7"/>
    <p:sldId id="1406" r:id="rId8"/>
    <p:sldId id="1382" r:id="rId9"/>
    <p:sldId id="1407" r:id="rId10"/>
    <p:sldId id="1408" r:id="rId11"/>
    <p:sldId id="1409" r:id="rId12"/>
    <p:sldId id="1419" r:id="rId13"/>
    <p:sldId id="1410" r:id="rId14"/>
    <p:sldId id="1397" r:id="rId15"/>
    <p:sldId id="1414" r:id="rId16"/>
    <p:sldId id="1398" r:id="rId17"/>
    <p:sldId id="1425" r:id="rId18"/>
    <p:sldId id="1404" r:id="rId19"/>
    <p:sldId id="1244" r:id="rId20"/>
    <p:sldId id="1426" r:id="rId21"/>
  </p:sldIdLst>
  <p:sldSz cx="9144000" cy="6858000" type="screen4x3"/>
  <p:notesSz cx="6797675" cy="9926638"/>
  <p:embeddedFontLst>
    <p:embeddedFont>
      <p:font typeface="ＭＳ Ｐゴシック" panose="020B0600070205080204" pitchFamily="34" charset="-128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6600"/>
    <a:srgbClr val="CC6600"/>
    <a:srgbClr val="FF5050"/>
    <a:srgbClr val="FFAFB1"/>
    <a:srgbClr val="FFBDBF"/>
    <a:srgbClr val="99FF99"/>
    <a:srgbClr val="57D3FF"/>
    <a:srgbClr val="00808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2139" autoAdjust="0"/>
  </p:normalViewPr>
  <p:slideViewPr>
    <p:cSldViewPr>
      <p:cViewPr varScale="1">
        <p:scale>
          <a:sx n="74" d="100"/>
          <a:sy n="74" d="100"/>
        </p:scale>
        <p:origin x="17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124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fld id="{3115AC1A-4486-4343-94E4-1BB55AFF30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9566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fld id="{A6D46AA3-FA0D-4CEF-9121-03BCDA6694F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300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422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55A05E8-15CD-494F-A140-6A4B8E02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give two reasons to indicate developers’ unmet needs</a:t>
            </a:r>
          </a:p>
          <a:p>
            <a:pPr marL="228600" indent="-228600">
              <a:buAutoNum type="arabicPeriod"/>
            </a:pPr>
            <a:r>
              <a:rPr lang="en-US" dirty="0"/>
              <a:t>Based on the survey answers, we also distill two questions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hypotheses)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2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2AF0CA5-6AAC-4D79-9720-2CC61022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give two barriers</a:t>
            </a:r>
          </a:p>
        </p:txBody>
      </p:sp>
    </p:spTree>
    <p:extLst>
      <p:ext uri="{BB962C8B-B14F-4D97-AF65-F5344CB8AC3E}">
        <p14:creationId xmlns:p14="http://schemas.microsoft.com/office/powerpoint/2010/main" val="3162185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A15AD225-E957-40B6-9239-7C1127446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talk about the complexity of two workflows</a:t>
            </a:r>
          </a:p>
          <a:p>
            <a:pPr marL="228600" indent="-228600">
              <a:buAutoNum type="arabicPeriod"/>
            </a:pPr>
            <a:r>
              <a:rPr lang="en-US" dirty="0"/>
              <a:t>Their differences in support of docker and automated testing</a:t>
            </a:r>
          </a:p>
          <a:p>
            <a:pPr marL="228600" indent="-228600">
              <a:buAutoNum type="arabicPeriod"/>
            </a:pPr>
            <a:r>
              <a:rPr lang="en-US" dirty="0"/>
              <a:t>We give two questions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hypotheses)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5DFC995-A970-4791-B1BF-3C81421DC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Overview of our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</a:p>
          <a:p>
            <a:pPr marL="228600" indent="-2286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Their relationship with the next regression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6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0F3A4E8-42C5-4AC6-B399-6C4E5B9DD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process we did the large-scale quantitative study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9A87CCF8-93A6-40DD-A6BD-AC8DCDF3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Response, independent, and control</a:t>
            </a:r>
          </a:p>
        </p:txBody>
      </p:sp>
    </p:spTree>
    <p:extLst>
      <p:ext uri="{BB962C8B-B14F-4D97-AF65-F5344CB8AC3E}">
        <p14:creationId xmlns:p14="http://schemas.microsoft.com/office/powerpoint/2010/main" val="127678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51057FF-358C-4406-B0D9-49DAF123D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findings</a:t>
            </a:r>
          </a:p>
        </p:txBody>
      </p:sp>
    </p:spTree>
    <p:extLst>
      <p:ext uri="{BB962C8B-B14F-4D97-AF65-F5344CB8AC3E}">
        <p14:creationId xmlns:p14="http://schemas.microsoft.com/office/powerpoint/2010/main" val="3843536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CB6D507-901A-4423-8267-B3EFA9523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57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E5D764B-E470-4CFA-AAC6-4C7ABAAA5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our study, we find that when doing cd, developers face …</a:t>
            </a:r>
          </a:p>
        </p:txBody>
      </p:sp>
    </p:spTree>
    <p:extLst>
      <p:ext uri="{BB962C8B-B14F-4D97-AF65-F5344CB8AC3E}">
        <p14:creationId xmlns:p14="http://schemas.microsoft.com/office/powerpoint/2010/main" val="234701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77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Give a definition of CD</a:t>
            </a:r>
          </a:p>
          <a:p>
            <a:pPr marL="228600" indent="-228600">
              <a:buAutoNum type="arabicPeriod"/>
            </a:pPr>
            <a:r>
              <a:rPr lang="en-US" altLang="zh-CN" dirty="0"/>
              <a:t>Show that CD is widely used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15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B501AD9A-F6B7-4239-8D3A-BF8C50D95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two reports, show that CD is beneficial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2FB2052-AE72-4863-B293-0B0926CEF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Show that containerization brings benefits to CD</a:t>
            </a:r>
          </a:p>
          <a:p>
            <a:pPr marL="228600" indent="-228600">
              <a:buAutoNum type="arabicPeriod"/>
            </a:pPr>
            <a:r>
              <a:rPr lang="en-US" dirty="0"/>
              <a:t>Docker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6" charset="0"/>
                <a:ea typeface="+mn-ea"/>
                <a:cs typeface="+mn-cs"/>
              </a:rPr>
              <a:t>has become the de-facto industry standard of containerization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23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3673625-AB6D-4E51-AC3E-56026D8D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Some studies pointed out that CD pipeline is important</a:t>
            </a:r>
          </a:p>
          <a:p>
            <a:pPr marL="228600" indent="-228600">
              <a:buAutoNum type="arabicPeriod"/>
            </a:pPr>
            <a:r>
              <a:rPr lang="en-US" dirty="0"/>
              <a:t>Many practical tools and solutions have been provided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393281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7A026B8-86A8-4C06-BE08-2322A67B8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RQs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30E0A52-24B5-4EDC-AF86-936115D03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2E80053-1908-4159-8D76-F58C4340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overview of our survey questions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F8A67D2E-BAC8-4AD1-B702-12D6437B4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two CD workflows…although there are many other workflows, these two are the most prominent.</a:t>
            </a:r>
          </a:p>
        </p:txBody>
      </p:sp>
    </p:spTree>
    <p:extLst>
      <p:ext uri="{BB962C8B-B14F-4D97-AF65-F5344CB8AC3E}">
        <p14:creationId xmlns:p14="http://schemas.microsoft.com/office/powerpoint/2010/main" val="416693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CD6F0-C9FE-447C-AD83-5C9B3A03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E4B875-2729-4294-9B0E-7520C19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5DEE2-BAD6-4FFD-8BC7-CF1C52A3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5E260-D736-4504-BACC-F60730D0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CC15A-37A9-4278-B844-CF1689DC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BEB9BD-FACD-43C3-B8C5-E53653F3FD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304" y="274930"/>
            <a:ext cx="1026444" cy="2981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4DA466-C133-46C2-9A6E-15FFFAE94E2F}"/>
              </a:ext>
            </a:extLst>
          </p:cNvPr>
          <p:cNvSpPr txBox="1"/>
          <p:nvPr userDrawn="1"/>
        </p:nvSpPr>
        <p:spPr>
          <a:xfrm>
            <a:off x="179512" y="193176"/>
            <a:ext cx="276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NASAC’18-</a:t>
            </a:r>
            <a:r>
              <a:rPr lang="zh-CN" altLang="en-US" sz="2400" dirty="0"/>
              <a:t>优博论坛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269580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82F4E-3081-4380-8892-BA139E61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FB42A-05A5-42F0-9519-44E949CDC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9DA5D-0A3B-4923-B1E4-6C1DB3EE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4041A2-D549-474F-8955-F061323C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6AECF-4DE7-41DA-8222-E82EAFB1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143492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CA357F-C58C-4E2E-A7DD-E492F5007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D2203C-ABFC-4342-B2A7-AE0DE0EAF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69CBA-AA09-476A-826F-58D41901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D79E8-26B1-47E9-97FB-430130E1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7909F-9421-4B44-9A41-C55ED3DE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15072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3ABB1-EB6F-4F6B-9039-329FDA87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105481-9C5C-4768-A551-99849D696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5B28D-7010-4BBB-83B4-908EB4F8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F4578-833E-4F06-B14A-99E44AEE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166FA8-9A9C-4025-8F13-EDB11094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E5EAC-B771-4E71-A1DA-4BDA3212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44624"/>
            <a:ext cx="7886700" cy="86409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56B9C-BA2D-4862-9E6A-5EF11E1A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9CCE5-D180-412C-B046-82645CF4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99E1D-1B14-4724-BA67-6AEAEA59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13EC11-3F3F-46D9-B2EF-0FF05196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932974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0581F-F6CE-4FB2-8BE0-F0996686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59A677-B9D3-4653-9A98-A63219B3D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72C61-6F1F-4E42-BA56-E28B4A62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37EFB-5BB0-4BE4-B76D-8605619C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5DBCB-9A47-4D7D-A974-A71B8382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796376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0666D-138D-4733-A040-DDC95C7E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4" y="446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EAA9B2-DF45-47C3-9121-66E03D9DE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953C33-AE2B-444A-BCAA-4599E0389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80B0F-CA2D-4EB9-B1B8-6A54DFC1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A4BAC3-33A6-4977-8CCB-B2E72E47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5ED923-6EC4-484C-83B6-A983390A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106608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BFCA3-BF1E-449B-811D-101089EE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46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7201A-304E-4A19-8A94-82874B74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F0789E-E908-4A4A-8B27-A7B93F12A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770C40-11D8-4002-B1F5-9767C6584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AEA682-9AC2-4C95-8287-30B0BFAAB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630943-7592-4C60-AC95-1F1B511A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0ED772-4AF9-4B1C-864F-92CE46AB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C682A6-958C-469A-BA50-30329E75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294096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A50AC-25D9-46E5-9D36-EF5E6A72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46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6B0CC6-41C8-4BF8-B27F-FC0350FD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10ACD8-75A8-44AD-BF35-4FC734C2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6B7096-3765-45F9-B294-23B55E3F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58107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AD3872-B045-49B4-A8B2-E60942A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DB8A04-0329-4DBA-8CC2-1C626730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BCC53-947D-47EB-A854-7FE7E7DC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37181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DB631-DB82-4A79-BD27-E0D327A8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350C7-D6BE-4314-87E0-F0A0BF4A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6491AC-662F-4719-97AE-37D14A535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A518E8-B2F2-4F23-B676-D76D8AA0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5E980-1145-4C6E-807F-F955F6F6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FDE656-A1FC-4B92-B6C7-EC5ED443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45849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31B27-1C42-48F0-97DA-86B1BC7C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5B4C62-C483-4C85-B9C7-3253604FC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D3106B-CCD9-4167-955A-AE1186F44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3DD853-B5F2-40EA-B815-F0831550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B81531-75B5-4BAA-9DDB-6220C9B7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3061AA-5C5B-4389-99C8-3F86451F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78897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BA041C-3C09-492D-82B9-52D15F69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F5D89-BB24-4D87-9CEC-171DB4144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F5C2B-FE71-4D98-BB95-922A8A82E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729B-205B-4752-BE10-02444BF501DB}" type="datetime1">
              <a:rPr lang="zh-CN" altLang="en-US" smtClean="0"/>
              <a:pPr/>
              <a:t>2018/11/24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BE9FA-D866-402E-8923-773B01094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5CFFAE-C36F-4BD2-9683-F029E46E4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7FE7A-82C5-4599-A672-9562D59442D6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C3F029-106D-45D9-9088-A195970F4688}"/>
              </a:ext>
            </a:extLst>
          </p:cNvPr>
          <p:cNvSpPr/>
          <p:nvPr userDrawn="1"/>
        </p:nvSpPr>
        <p:spPr>
          <a:xfrm>
            <a:off x="0" y="0"/>
            <a:ext cx="9144000" cy="79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Picture 2" descr="C:\Users\jack\Desktop\湖南省技术发明奖-答辩PPT准备\trustie_logo1.png">
            <a:extLst>
              <a:ext uri="{FF2B5EF4-FFF2-40B4-BE49-F238E27FC236}">
                <a16:creationId xmlns:a16="http://schemas.microsoft.com/office/drawing/2014/main" id="{90AE0786-E58D-41D3-B161-66E0E5A9AC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2" y="136378"/>
            <a:ext cx="555644" cy="487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EC0654-47B9-47C2-80E0-CCA3D4A8E84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308304" y="274930"/>
            <a:ext cx="1026444" cy="2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6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66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microsoft.com/office/2007/relationships/hdphoto" Target="../media/hdphoto3.wdp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jp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85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10" Type="http://schemas.openxmlformats.org/officeDocument/2006/relationships/image" Target="../media/image67.png"/><Relationship Id="rId4" Type="http://schemas.microsoft.com/office/2007/relationships/hdphoto" Target="../media/hdphoto5.wdp"/><Relationship Id="rId9" Type="http://schemas.openxmlformats.org/officeDocument/2006/relationships/image" Target="../media/image82.jpg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2.jpg"/><Relationship Id="rId4" Type="http://schemas.openxmlformats.org/officeDocument/2006/relationships/image" Target="../media/image88.jp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2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3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zhangs.github.io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ashx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png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556792"/>
            <a:ext cx="8640960" cy="849187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One Size Does</a:t>
            </a:r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Fit All: </a:t>
            </a:r>
            <a:endParaRPr lang="zh-CN" altLang="en-US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368D08-5130-414C-966D-5EB070198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34" b="34251"/>
          <a:stretch/>
        </p:blipFill>
        <p:spPr>
          <a:xfrm>
            <a:off x="32040" y="6155272"/>
            <a:ext cx="1803656" cy="59728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6EBCE82-44A3-4716-BAC9-75566260A2F4}"/>
              </a:ext>
            </a:extLst>
          </p:cNvPr>
          <p:cNvGrpSpPr/>
          <p:nvPr/>
        </p:nvGrpSpPr>
        <p:grpSpPr>
          <a:xfrm>
            <a:off x="6965164" y="6127852"/>
            <a:ext cx="1814983" cy="666785"/>
            <a:chOff x="6228184" y="5753360"/>
            <a:chExt cx="2721405" cy="99978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0547EE-1B22-4BE5-B1AD-5933302E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184" y="5753360"/>
              <a:ext cx="999785" cy="99978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0A24BF5-4C9C-4232-AF75-2DD47CF7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9089" y="6035088"/>
              <a:ext cx="1630500" cy="414970"/>
            </a:xfrm>
            <a:prstGeom prst="rect">
              <a:avLst/>
            </a:prstGeom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E0042985-77C0-4354-8078-C27832D8D188}"/>
              </a:ext>
            </a:extLst>
          </p:cNvPr>
          <p:cNvSpPr/>
          <p:nvPr/>
        </p:nvSpPr>
        <p:spPr>
          <a:xfrm>
            <a:off x="778484" y="2492896"/>
            <a:ext cx="83560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Empirical Study of Containerized</a:t>
            </a:r>
            <a:b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ontinuous 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eployment Workflows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491A54-6861-43FB-98D7-186A0A79BB46}"/>
              </a:ext>
            </a:extLst>
          </p:cNvPr>
          <p:cNvSpPr/>
          <p:nvPr/>
        </p:nvSpPr>
        <p:spPr>
          <a:xfrm>
            <a:off x="3369250" y="522920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November 24, 2018</a:t>
            </a:r>
            <a:endParaRPr 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804A9A0-7620-48EC-9BA7-1DCEE7AB574D}"/>
              </a:ext>
            </a:extLst>
          </p:cNvPr>
          <p:cNvSpPr/>
          <p:nvPr/>
        </p:nvSpPr>
        <p:spPr>
          <a:xfrm>
            <a:off x="1282255" y="4344708"/>
            <a:ext cx="6579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Yang Zhang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Bogdan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Vasilescu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Huaimin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Wang, Vladimir Filkov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E13FA5-4E53-4DFE-B142-2ADC3A721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8" y="6164177"/>
            <a:ext cx="1704915" cy="5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6485896-ED1B-4619-91CE-8F6654B73BCF}"/>
              </a:ext>
            </a:extLst>
          </p:cNvPr>
          <p:cNvSpPr/>
          <p:nvPr/>
        </p:nvSpPr>
        <p:spPr>
          <a:xfrm>
            <a:off x="2195736" y="1755705"/>
            <a:ext cx="3672408" cy="705254"/>
          </a:xfrm>
          <a:prstGeom prst="wedgeRoundRectCallout">
            <a:avLst>
              <a:gd name="adj1" fmla="val 68954"/>
              <a:gd name="adj2" fmla="val -238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takes more than 2 hours to build and timeouts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Unmet needs for current workflow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F294C1FE-75BB-4979-8E7C-39D8DC972F6A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838F42-BFFD-4AE5-825F-2081978F8479}"/>
              </a:ext>
            </a:extLst>
          </p:cNvPr>
          <p:cNvSpPr/>
          <p:nvPr/>
        </p:nvSpPr>
        <p:spPr>
          <a:xfrm>
            <a:off x="669287" y="724054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(89.9% of respondents are satisfied)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616C31-0959-4EFC-9EDC-40E6DFF6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0" r="14568" b="11032"/>
          <a:stretch/>
        </p:blipFill>
        <p:spPr>
          <a:xfrm>
            <a:off x="502704" y="1308832"/>
            <a:ext cx="1116321" cy="11228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BB56AF-3FAC-450F-A660-BB271DE24B39}"/>
              </a:ext>
            </a:extLst>
          </p:cNvPr>
          <p:cNvSpPr/>
          <p:nvPr/>
        </p:nvSpPr>
        <p:spPr>
          <a:xfrm>
            <a:off x="2069637" y="1268760"/>
            <a:ext cx="5455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Quicker build speed and higher throughput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19D16A-BB53-443C-B7F6-59FEBABE2E35}"/>
              </a:ext>
            </a:extLst>
          </p:cNvPr>
          <p:cNvSpPr/>
          <p:nvPr/>
        </p:nvSpPr>
        <p:spPr>
          <a:xfrm>
            <a:off x="694497" y="2431707"/>
            <a:ext cx="766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21.7%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CEC04C-78C3-4CD6-BE4F-65683FDCE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4" y="2996952"/>
            <a:ext cx="1116321" cy="111135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E9E5C47-3FBE-4EAB-ADE2-95E5B49404F5}"/>
              </a:ext>
            </a:extLst>
          </p:cNvPr>
          <p:cNvSpPr/>
          <p:nvPr/>
        </p:nvSpPr>
        <p:spPr>
          <a:xfrm>
            <a:off x="694497" y="4205503"/>
            <a:ext cx="766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16.9%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对话气泡: 圆角矩形 24">
            <a:extLst>
              <a:ext uri="{FF2B5EF4-FFF2-40B4-BE49-F238E27FC236}">
                <a16:creationId xmlns:a16="http://schemas.microsoft.com/office/drawing/2014/main" id="{019C9FE8-33BC-4984-B92D-90129B6DABB7}"/>
              </a:ext>
            </a:extLst>
          </p:cNvPr>
          <p:cNvSpPr/>
          <p:nvPr/>
        </p:nvSpPr>
        <p:spPr>
          <a:xfrm>
            <a:off x="4062151" y="3433483"/>
            <a:ext cx="3925521" cy="648072"/>
          </a:xfrm>
          <a:prstGeom prst="wedgeRoundRectCallout">
            <a:avLst>
              <a:gd name="adj1" fmla="val -61798"/>
              <a:gd name="adj2" fmla="val -104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“Sometimes, circle CI config and setup is pain. Docs sometimes doesn’t help”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2217B4-F554-4336-BDDC-0935DCE7DFCE}"/>
              </a:ext>
            </a:extLst>
          </p:cNvPr>
          <p:cNvSpPr/>
          <p:nvPr/>
        </p:nvSpPr>
        <p:spPr>
          <a:xfrm>
            <a:off x="2072740" y="2924944"/>
            <a:ext cx="3387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Easier to learn and config.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42F23C-CE71-4013-830C-3CA6E3E8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48" y="3382383"/>
            <a:ext cx="1443085" cy="1218341"/>
          </a:xfrm>
          <a:prstGeom prst="rect">
            <a:avLst/>
          </a:prstGeom>
        </p:spPr>
      </p:pic>
      <p:pic>
        <p:nvPicPr>
          <p:cNvPr id="14" name="图片 13" descr="图片包含 矢量图形&#10;&#10;已生成高可信度的说明">
            <a:extLst>
              <a:ext uri="{FF2B5EF4-FFF2-40B4-BE49-F238E27FC236}">
                <a16:creationId xmlns:a16="http://schemas.microsoft.com/office/drawing/2014/main" id="{1BE718B0-BCE6-48A6-8052-7D776CFD1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1672784"/>
            <a:ext cx="948564" cy="112133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A28DCF-7BF3-4BB6-B711-D36A897F15C1}"/>
              </a:ext>
            </a:extLst>
          </p:cNvPr>
          <p:cNvGrpSpPr/>
          <p:nvPr/>
        </p:nvGrpSpPr>
        <p:grpSpPr>
          <a:xfrm>
            <a:off x="5224285" y="5157192"/>
            <a:ext cx="2794376" cy="601652"/>
            <a:chOff x="231325" y="3092406"/>
            <a:chExt cx="2786463" cy="60165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B2B460-FE9D-4955-98F7-0FBA943E0A20}"/>
                </a:ext>
              </a:extLst>
            </p:cNvPr>
            <p:cNvSpPr/>
            <p:nvPr/>
          </p:nvSpPr>
          <p:spPr>
            <a:xfrm>
              <a:off x="231325" y="3092406"/>
              <a:ext cx="2786463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CB9D065-128F-4892-8884-3F0FD24FABFB}"/>
                </a:ext>
              </a:extLst>
            </p:cNvPr>
            <p:cNvSpPr/>
            <p:nvPr/>
          </p:nvSpPr>
          <p:spPr>
            <a:xfrm>
              <a:off x="231325" y="3109283"/>
              <a:ext cx="27864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Does release frequency tend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decrease over time ?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D094E7-29C8-4650-AD40-B3F46944461E}"/>
              </a:ext>
            </a:extLst>
          </p:cNvPr>
          <p:cNvGrpSpPr/>
          <p:nvPr/>
        </p:nvGrpSpPr>
        <p:grpSpPr>
          <a:xfrm>
            <a:off x="5225491" y="5908575"/>
            <a:ext cx="2794376" cy="603361"/>
            <a:chOff x="231325" y="3092406"/>
            <a:chExt cx="2786463" cy="60165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6F76E9-E5F2-4EF9-B906-0BBD2E9145B7}"/>
                </a:ext>
              </a:extLst>
            </p:cNvPr>
            <p:cNvSpPr/>
            <p:nvPr/>
          </p:nvSpPr>
          <p:spPr>
            <a:xfrm>
              <a:off x="231325" y="3092406"/>
              <a:ext cx="2786463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08BABFA-7964-419A-95E1-688AF5E5DEE5}"/>
                </a:ext>
              </a:extLst>
            </p:cNvPr>
            <p:cNvSpPr/>
            <p:nvPr/>
          </p:nvSpPr>
          <p:spPr>
            <a:xfrm>
              <a:off x="231325" y="3109283"/>
              <a:ext cx="27864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Does image b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uild latency tend to increase over time ?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1E44B5-C6BA-4B9F-8254-6D63D9CAEAAB}"/>
              </a:ext>
            </a:extLst>
          </p:cNvPr>
          <p:cNvGrpSpPr/>
          <p:nvPr/>
        </p:nvGrpSpPr>
        <p:grpSpPr>
          <a:xfrm>
            <a:off x="479753" y="5220653"/>
            <a:ext cx="4596305" cy="1016661"/>
            <a:chOff x="217879" y="4932619"/>
            <a:chExt cx="4596305" cy="101666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6FBD9B0-F3C3-4F1C-BBFC-37ADA973F558}"/>
                </a:ext>
              </a:extLst>
            </p:cNvPr>
            <p:cNvSpPr/>
            <p:nvPr/>
          </p:nvSpPr>
          <p:spPr>
            <a:xfrm>
              <a:off x="1341402" y="5126222"/>
              <a:ext cx="34727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Experienced 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ncreasing processing latency over time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0C6BA66-F4A9-4A32-A4E0-81906B9AE0FE}"/>
                </a:ext>
              </a:extLst>
            </p:cNvPr>
            <p:cNvGrpSpPr/>
            <p:nvPr/>
          </p:nvGrpSpPr>
          <p:grpSpPr>
            <a:xfrm>
              <a:off x="217879" y="4932619"/>
              <a:ext cx="1252710" cy="1016661"/>
              <a:chOff x="217879" y="4932619"/>
              <a:chExt cx="1252710" cy="1016661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5CDBC5A-AD37-4DD7-8716-044AA9FDA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805" y="4949496"/>
                <a:ext cx="999784" cy="999784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64E1E78-B6E5-45FA-8E39-7EB0332E8EB6}"/>
                  </a:ext>
                </a:extLst>
              </p:cNvPr>
              <p:cNvSpPr/>
              <p:nvPr/>
            </p:nvSpPr>
            <p:spPr>
              <a:xfrm>
                <a:off x="217879" y="4932619"/>
                <a:ext cx="90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21.3%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4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23" grpId="0"/>
      <p:bldP spid="25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Barriers with old CD workflow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2A7D37-195B-45EC-8C8D-19EE1B6F5819}"/>
              </a:ext>
            </a:extLst>
          </p:cNvPr>
          <p:cNvSpPr/>
          <p:nvPr/>
        </p:nvSpPr>
        <p:spPr>
          <a:xfrm>
            <a:off x="395536" y="72405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(45.8% of respondents changed)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41F072-D251-48A1-9386-F7E02A1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2776"/>
            <a:ext cx="1799426" cy="142485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EFD1487-1D8D-4CE9-8647-FEEC72B3708B}"/>
              </a:ext>
            </a:extLst>
          </p:cNvPr>
          <p:cNvSpPr/>
          <p:nvPr/>
        </p:nvSpPr>
        <p:spPr>
          <a:xfrm>
            <a:off x="2199830" y="1412776"/>
            <a:ext cx="3855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Difficult to setup and maintain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80786E-FCE0-47BB-BDD8-748763C37713}"/>
              </a:ext>
            </a:extLst>
          </p:cNvPr>
          <p:cNvSpPr/>
          <p:nvPr/>
        </p:nvSpPr>
        <p:spPr>
          <a:xfrm>
            <a:off x="911972" y="2837628"/>
            <a:ext cx="766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35.2%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582D86E7-4914-4132-8EAC-427C895718BD}"/>
              </a:ext>
            </a:extLst>
          </p:cNvPr>
          <p:cNvSpPr/>
          <p:nvPr/>
        </p:nvSpPr>
        <p:spPr>
          <a:xfrm>
            <a:off x="2339752" y="1899722"/>
            <a:ext cx="4392488" cy="1097231"/>
          </a:xfrm>
          <a:prstGeom prst="wedgeRoundRectCallout">
            <a:avLst>
              <a:gd name="adj1" fmla="val 60113"/>
              <a:gd name="adj2" fmla="val -223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he old CD pipeline is a little harder to setup. It was necessary to write several scripts to get everything working properly. The new CD pipeline is easier to setup and maintain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 descr="图片包含 矢量图形&#10;&#10;已生成高可信度的说明">
            <a:extLst>
              <a:ext uri="{FF2B5EF4-FFF2-40B4-BE49-F238E27FC236}">
                <a16:creationId xmlns:a16="http://schemas.microsoft.com/office/drawing/2014/main" id="{596E5C76-9476-4C57-B387-98C3BFA1A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16" y="1891315"/>
            <a:ext cx="948564" cy="1121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FFEF55-E1F3-4996-BABF-4BDAA97F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3" y="3889914"/>
            <a:ext cx="1738975" cy="14813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69C71B-AD42-43E0-9FF1-E41A90CC2775}"/>
              </a:ext>
            </a:extLst>
          </p:cNvPr>
          <p:cNvSpPr/>
          <p:nvPr/>
        </p:nvSpPr>
        <p:spPr>
          <a:xfrm>
            <a:off x="856292" y="5357908"/>
            <a:ext cx="766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18.3%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77A239-12E5-4D63-B1A8-5B824831E2CD}"/>
              </a:ext>
            </a:extLst>
          </p:cNvPr>
          <p:cNvSpPr/>
          <p:nvPr/>
        </p:nvSpPr>
        <p:spPr>
          <a:xfrm>
            <a:off x="2204791" y="3889912"/>
            <a:ext cx="3740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Weak support for automation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101A66E1-DCA9-4321-B6DF-4D4C3C6737F5}"/>
              </a:ext>
            </a:extLst>
          </p:cNvPr>
          <p:cNvSpPr/>
          <p:nvPr/>
        </p:nvSpPr>
        <p:spPr>
          <a:xfrm>
            <a:off x="4318889" y="4336914"/>
            <a:ext cx="3925521" cy="1020994"/>
          </a:xfrm>
          <a:prstGeom prst="wedgeRoundRectCallout">
            <a:avLst>
              <a:gd name="adj1" fmla="val -60994"/>
              <a:gd name="adj2" fmla="val -143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“Our old workflow contained many manual steps prone to errors, while with the new workflow everything goes smoothly”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80F59F-F065-408B-8BC6-4A13FB42A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780" y="4409255"/>
            <a:ext cx="1443085" cy="1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 animBg="1"/>
      <p:bldP spid="12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Building Hypotheses from Survey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2A7D37-195B-45EC-8C8D-19EE1B6F5819}"/>
              </a:ext>
            </a:extLst>
          </p:cNvPr>
          <p:cNvSpPr/>
          <p:nvPr/>
        </p:nvSpPr>
        <p:spPr>
          <a:xfrm>
            <a:off x="1957447" y="796226"/>
            <a:ext cx="920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DHW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A414AE-8255-4B70-A5BE-499F2503151E}"/>
              </a:ext>
            </a:extLst>
          </p:cNvPr>
          <p:cNvSpPr/>
          <p:nvPr/>
        </p:nvSpPr>
        <p:spPr>
          <a:xfrm>
            <a:off x="5773440" y="5549236"/>
            <a:ext cx="2624253" cy="7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CIW have higher release frequency than DHW ?</a:t>
            </a:r>
            <a:endParaRPr 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8D99D0-7677-48FB-A101-96B32F1D522F}"/>
              </a:ext>
            </a:extLst>
          </p:cNvPr>
          <p:cNvSpPr/>
          <p:nvPr/>
        </p:nvSpPr>
        <p:spPr>
          <a:xfrm>
            <a:off x="658867" y="5549840"/>
            <a:ext cx="2768268" cy="7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CIW have longer build latency than DHW ?</a:t>
            </a:r>
            <a:endParaRPr lang="en-US" sz="140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EFE3304-A3CA-47D5-B1B5-94528B2DE1EC}"/>
              </a:ext>
            </a:extLst>
          </p:cNvPr>
          <p:cNvCxnSpPr>
            <a:cxnSpLocks/>
          </p:cNvCxnSpPr>
          <p:nvPr/>
        </p:nvCxnSpPr>
        <p:spPr>
          <a:xfrm>
            <a:off x="4572000" y="1340768"/>
            <a:ext cx="0" cy="3456384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D3D2FDA-0290-4CD8-9AB0-93489A24E0E9}"/>
              </a:ext>
            </a:extLst>
          </p:cNvPr>
          <p:cNvSpPr/>
          <p:nvPr/>
        </p:nvSpPr>
        <p:spPr>
          <a:xfrm>
            <a:off x="6302980" y="818130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CIW</a:t>
            </a:r>
          </a:p>
        </p:txBody>
      </p:sp>
      <p:pic>
        <p:nvPicPr>
          <p:cNvPr id="29" name="图片 28" descr="图片包含 物体, 自动机&#10;&#10;已生成极高可信度的说明">
            <a:extLst>
              <a:ext uri="{FF2B5EF4-FFF2-40B4-BE49-F238E27FC236}">
                <a16:creationId xmlns:a16="http://schemas.microsoft.com/office/drawing/2014/main" id="{72D73ECF-C2B2-4350-A607-CAA4B45C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569" y="3250416"/>
            <a:ext cx="2365710" cy="133071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EFF1516-911D-4E88-BA39-81042961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98" y="3106199"/>
            <a:ext cx="2394107" cy="145524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C78365-1BE2-4CAC-BFD2-4AA07082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556794"/>
            <a:ext cx="4280816" cy="1327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95A627-34C3-41A1-A674-5A3DB2E35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4" y="1991324"/>
            <a:ext cx="4315339" cy="8908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733FF19-4F58-4667-8706-C0E12B9C9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979" y="5513581"/>
            <a:ext cx="1828050" cy="7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44624"/>
            <a:ext cx="7886700" cy="86409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hypotheses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F294C1FE-75BB-4979-8E7C-39D8DC972F6A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693AFC9-65DA-4103-A626-2209000ECEF7}"/>
              </a:ext>
            </a:extLst>
          </p:cNvPr>
          <p:cNvSpPr/>
          <p:nvPr/>
        </p:nvSpPr>
        <p:spPr>
          <a:xfrm>
            <a:off x="2051722" y="910115"/>
            <a:ext cx="278646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H1.</a:t>
            </a:r>
            <a:r>
              <a:rPr lang="en-US" sz="1400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Release frequency tends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decrease over time.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4466093-2D9B-4056-9EAE-1FFC2C8159B8}"/>
              </a:ext>
            </a:extLst>
          </p:cNvPr>
          <p:cNvSpPr/>
          <p:nvPr/>
        </p:nvSpPr>
        <p:spPr>
          <a:xfrm>
            <a:off x="5066208" y="2420892"/>
            <a:ext cx="278204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H6.</a:t>
            </a:r>
            <a:r>
              <a:rPr lang="en-US" sz="1400" b="1" i="1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higher release frequency than DHW.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E6FEE7F-E4C2-4A9F-8B28-5F4D2C368542}"/>
              </a:ext>
            </a:extLst>
          </p:cNvPr>
          <p:cNvSpPr/>
          <p:nvPr/>
        </p:nvSpPr>
        <p:spPr>
          <a:xfrm>
            <a:off x="5068422" y="908722"/>
            <a:ext cx="278646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H2.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Build latency tends to increase over time.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ACE1BCD-C26B-4ECB-BF24-F961562DAFF1}"/>
              </a:ext>
            </a:extLst>
          </p:cNvPr>
          <p:cNvGrpSpPr/>
          <p:nvPr/>
        </p:nvGrpSpPr>
        <p:grpSpPr>
          <a:xfrm>
            <a:off x="2053955" y="1665075"/>
            <a:ext cx="2786463" cy="591934"/>
            <a:chOff x="231325" y="3092406"/>
            <a:chExt cx="2786463" cy="584775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A3A27A-6506-432F-8BE4-27914C03FBA0}"/>
                </a:ext>
              </a:extLst>
            </p:cNvPr>
            <p:cNvSpPr/>
            <p:nvPr/>
          </p:nvSpPr>
          <p:spPr>
            <a:xfrm>
              <a:off x="231325" y="3092406"/>
              <a:ext cx="2786463" cy="5847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H3.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Configuration stability tends to increase over time.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ABFBA23-8648-4CD8-960F-32C5839453BD}"/>
                </a:ext>
              </a:extLst>
            </p:cNvPr>
            <p:cNvSpPr/>
            <p:nvPr/>
          </p:nvSpPr>
          <p:spPr>
            <a:xfrm>
              <a:off x="231325" y="3109283"/>
              <a:ext cx="2786463" cy="311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F818F8F4-668A-4428-A5D1-CE84232E07AC}"/>
              </a:ext>
            </a:extLst>
          </p:cNvPr>
          <p:cNvSpPr/>
          <p:nvPr/>
        </p:nvSpPr>
        <p:spPr>
          <a:xfrm>
            <a:off x="5066210" y="1665074"/>
            <a:ext cx="278646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H4.</a:t>
            </a:r>
            <a:r>
              <a:rPr lang="en-US" sz="1400" b="1" i="1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more failed builds than DHW.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45E61CF-E192-4EAA-906D-68F5622E3D6C}"/>
              </a:ext>
            </a:extLst>
          </p:cNvPr>
          <p:cNvSpPr/>
          <p:nvPr/>
        </p:nvSpPr>
        <p:spPr>
          <a:xfrm>
            <a:off x="2056143" y="2420892"/>
            <a:ext cx="278204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H5.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longer build latency than DHW.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832498C-B63A-4B55-8B30-2D0896221D28}"/>
              </a:ext>
            </a:extLst>
          </p:cNvPr>
          <p:cNvSpPr/>
          <p:nvPr/>
        </p:nvSpPr>
        <p:spPr>
          <a:xfrm>
            <a:off x="2051720" y="3212980"/>
            <a:ext cx="278204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H7.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lower configuration stability than DHW.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1C62738-5563-4FC5-9245-77388B569736}"/>
              </a:ext>
            </a:extLst>
          </p:cNvPr>
          <p:cNvSpPr/>
          <p:nvPr/>
        </p:nvSpPr>
        <p:spPr>
          <a:xfrm>
            <a:off x="5061787" y="3216465"/>
            <a:ext cx="2786463" cy="5779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H8.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Within CIWs, CI tools should not be different.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36FDBD38-55E2-4AD1-A016-746CBE5B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6" y="836712"/>
            <a:ext cx="1771177" cy="177117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FB86CA5-9A56-42D1-90DC-F12E64F5C1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rot="5400000">
            <a:off x="4646121" y="4089147"/>
            <a:ext cx="577971" cy="69402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B9A65543-668F-4736-B51E-0F0D56B87B54}"/>
              </a:ext>
            </a:extLst>
          </p:cNvPr>
          <p:cNvGrpSpPr/>
          <p:nvPr/>
        </p:nvGrpSpPr>
        <p:grpSpPr>
          <a:xfrm>
            <a:off x="1763690" y="4998160"/>
            <a:ext cx="1726755" cy="1167144"/>
            <a:chOff x="436195" y="5189207"/>
            <a:chExt cx="1726755" cy="116714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38792D-7B12-46F5-87BD-B5E235F213F1}"/>
                </a:ext>
              </a:extLst>
            </p:cNvPr>
            <p:cNvSpPr/>
            <p:nvPr/>
          </p:nvSpPr>
          <p:spPr>
            <a:xfrm>
              <a:off x="436195" y="5189207"/>
              <a:ext cx="1726755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Release frequency 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966CFEA-2FBA-422B-B5CF-827F95EF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614" y="5632907"/>
              <a:ext cx="940110" cy="72344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D333B65-98A9-479B-ACFF-64A7CF9FBCD1}"/>
              </a:ext>
            </a:extLst>
          </p:cNvPr>
          <p:cNvGrpSpPr/>
          <p:nvPr/>
        </p:nvGrpSpPr>
        <p:grpSpPr>
          <a:xfrm>
            <a:off x="3563888" y="5013176"/>
            <a:ext cx="1210588" cy="1414030"/>
            <a:chOff x="2800711" y="5033749"/>
            <a:chExt cx="1210588" cy="141403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7B85230-B7F0-4DFD-8D90-3E10CF9AFE3F}"/>
                </a:ext>
              </a:extLst>
            </p:cNvPr>
            <p:cNvSpPr/>
            <p:nvPr/>
          </p:nvSpPr>
          <p:spPr>
            <a:xfrm>
              <a:off x="2800711" y="5033749"/>
              <a:ext cx="1210588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Build results 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100B117-523A-4834-9766-0A005D62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5404" y="5447995"/>
              <a:ext cx="999784" cy="999784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1570C2-F4E5-40FA-BB22-43016F75BFFA}"/>
              </a:ext>
            </a:extLst>
          </p:cNvPr>
          <p:cNvGrpSpPr/>
          <p:nvPr/>
        </p:nvGrpSpPr>
        <p:grpSpPr>
          <a:xfrm>
            <a:off x="6937874" y="5049163"/>
            <a:ext cx="1200970" cy="1347579"/>
            <a:chOff x="7254398" y="5033749"/>
            <a:chExt cx="1200970" cy="134757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47667F-7B6E-4D54-9C43-55CAA8F39663}"/>
                </a:ext>
              </a:extLst>
            </p:cNvPr>
            <p:cNvSpPr/>
            <p:nvPr/>
          </p:nvSpPr>
          <p:spPr>
            <a:xfrm>
              <a:off x="7254398" y="5033749"/>
              <a:ext cx="1200970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Build latency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8960BAC-51D3-4FBD-BC03-0C731678C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3801" y="5472433"/>
              <a:ext cx="908895" cy="908895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8C171E-6869-4715-A3D8-91A55C98C9DF}"/>
              </a:ext>
            </a:extLst>
          </p:cNvPr>
          <p:cNvGrpSpPr/>
          <p:nvPr/>
        </p:nvGrpSpPr>
        <p:grpSpPr>
          <a:xfrm>
            <a:off x="4857883" y="5029956"/>
            <a:ext cx="1946367" cy="1264621"/>
            <a:chOff x="4716016" y="5035219"/>
            <a:chExt cx="1946367" cy="126462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FDAF1EA-5C7D-47C1-8AB7-1CF5AE5AC30F}"/>
                </a:ext>
              </a:extLst>
            </p:cNvPr>
            <p:cNvSpPr/>
            <p:nvPr/>
          </p:nvSpPr>
          <p:spPr>
            <a:xfrm>
              <a:off x="4716016" y="5035219"/>
              <a:ext cx="1946367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Configuration stability 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6DC00D0-8357-46FF-8A75-B8DE69255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3161" b="16691"/>
            <a:stretch/>
          </p:blipFill>
          <p:spPr>
            <a:xfrm>
              <a:off x="4999051" y="5517232"/>
              <a:ext cx="1301141" cy="782608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58D67A0-40A7-4147-A805-0B80EAEF54E7}"/>
              </a:ext>
            </a:extLst>
          </p:cNvPr>
          <p:cNvSpPr/>
          <p:nvPr/>
        </p:nvSpPr>
        <p:spPr>
          <a:xfrm>
            <a:off x="2122553" y="472375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H1+H6</a:t>
            </a:r>
            <a:endParaRPr 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F250865-668A-4F84-B2DF-782B4E54CACA}"/>
              </a:ext>
            </a:extLst>
          </p:cNvPr>
          <p:cNvSpPr/>
          <p:nvPr/>
        </p:nvSpPr>
        <p:spPr>
          <a:xfrm>
            <a:off x="3880016" y="4723755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H4</a:t>
            </a:r>
            <a:endParaRPr 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28E11AC-BC66-42B2-A9F0-E76E36F326CF}"/>
              </a:ext>
            </a:extLst>
          </p:cNvPr>
          <p:cNvSpPr/>
          <p:nvPr/>
        </p:nvSpPr>
        <p:spPr>
          <a:xfrm>
            <a:off x="5378554" y="472375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H3+H7</a:t>
            </a:r>
            <a:endParaRPr 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15ABE32-BDED-49C2-90EC-9C6B28AFB011}"/>
              </a:ext>
            </a:extLst>
          </p:cNvPr>
          <p:cNvSpPr/>
          <p:nvPr/>
        </p:nvSpPr>
        <p:spPr>
          <a:xfrm>
            <a:off x="7125427" y="472375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H2+H5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Hypotheses via a Large-scale quantitative study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D54D24-2D62-4CAB-AF66-1E0D85E2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43" y="2789372"/>
            <a:ext cx="493355" cy="424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EDE6D-F171-4852-B2AC-872E7698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373" y="2770120"/>
            <a:ext cx="476772" cy="376894"/>
          </a:xfrm>
          <a:prstGeom prst="rect">
            <a:avLst/>
          </a:prstGeom>
        </p:spPr>
      </p:pic>
      <p:sp>
        <p:nvSpPr>
          <p:cNvPr id="55" name="箭头: 左 54">
            <a:extLst>
              <a:ext uri="{FF2B5EF4-FFF2-40B4-BE49-F238E27FC236}">
                <a16:creationId xmlns:a16="http://schemas.microsoft.com/office/drawing/2014/main" id="{A583247F-877F-413C-BBDD-4FCF8AEF08B4}"/>
              </a:ext>
            </a:extLst>
          </p:cNvPr>
          <p:cNvSpPr/>
          <p:nvPr/>
        </p:nvSpPr>
        <p:spPr>
          <a:xfrm rot="16200000">
            <a:off x="2863074" y="2902034"/>
            <a:ext cx="726504" cy="390360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B9C615-3F4D-4C29-A3FE-29CE7018D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5329566"/>
            <a:ext cx="5285337" cy="117899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E903712B-EC3D-441B-B4A7-FB15D8BEF1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730" t="5396" r="19107"/>
          <a:stretch/>
        </p:blipFill>
        <p:spPr>
          <a:xfrm>
            <a:off x="7218209" y="1572646"/>
            <a:ext cx="723650" cy="8970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237B07A-4D57-477C-B904-D75632F5F513}"/>
              </a:ext>
            </a:extLst>
          </p:cNvPr>
          <p:cNvGrpSpPr/>
          <p:nvPr/>
        </p:nvGrpSpPr>
        <p:grpSpPr>
          <a:xfrm>
            <a:off x="3330486" y="980728"/>
            <a:ext cx="2033602" cy="1639406"/>
            <a:chOff x="3547888" y="793628"/>
            <a:chExt cx="2551675" cy="19723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302306-9C7A-4B61-943B-9934BDC7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614" y="793628"/>
              <a:ext cx="2550949" cy="19723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22C814F-3A03-4591-97DE-D71F9EE9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47888" y="800633"/>
              <a:ext cx="596960" cy="5317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308CC33-7308-4AA9-9121-7C319A40E5AB}"/>
              </a:ext>
            </a:extLst>
          </p:cNvPr>
          <p:cNvGrpSpPr/>
          <p:nvPr/>
        </p:nvGrpSpPr>
        <p:grpSpPr>
          <a:xfrm>
            <a:off x="467544" y="980728"/>
            <a:ext cx="2681141" cy="1639406"/>
            <a:chOff x="144908" y="802684"/>
            <a:chExt cx="3169400" cy="197238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045D59C-096C-4A3E-B496-6A7726D2C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77" r="1619"/>
            <a:stretch/>
          </p:blipFill>
          <p:spPr>
            <a:xfrm>
              <a:off x="145956" y="802684"/>
              <a:ext cx="3168352" cy="19723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23BD126-71E4-4332-972C-9C707C138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200" r="8332"/>
            <a:stretch/>
          </p:blipFill>
          <p:spPr>
            <a:xfrm>
              <a:off x="144908" y="802864"/>
              <a:ext cx="703309" cy="546293"/>
            </a:xfrm>
            <a:prstGeom prst="rect">
              <a:avLst/>
            </a:prstGeom>
          </p:spPr>
        </p:pic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94A4833D-EEEC-41AD-848E-68F593B9EC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37" r="9997"/>
          <a:stretch/>
        </p:blipFill>
        <p:spPr>
          <a:xfrm>
            <a:off x="6156176" y="1399645"/>
            <a:ext cx="937130" cy="120974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CEB882-3EE1-4E91-84FA-B7B3A2DCDB51}"/>
              </a:ext>
            </a:extLst>
          </p:cNvPr>
          <p:cNvGrpSpPr/>
          <p:nvPr/>
        </p:nvGrpSpPr>
        <p:grpSpPr>
          <a:xfrm>
            <a:off x="5810104" y="3529490"/>
            <a:ext cx="3006656" cy="908895"/>
            <a:chOff x="5508694" y="3816759"/>
            <a:chExt cx="3006656" cy="908895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D5386E4-C438-49C7-8598-C548E0D61144}"/>
                </a:ext>
              </a:extLst>
            </p:cNvPr>
            <p:cNvSpPr/>
            <p:nvPr/>
          </p:nvSpPr>
          <p:spPr>
            <a:xfrm>
              <a:off x="6411428" y="3863645"/>
              <a:ext cx="210392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39,094</a:t>
              </a:r>
              <a:r>
                <a:rPr lang="en-US" sz="1400" dirty="0"/>
                <a:t> Docker Hub builds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30,990</a:t>
              </a:r>
              <a:r>
                <a:rPr lang="en-US" sz="1400" dirty="0"/>
                <a:t> Travis CI builds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63,509</a:t>
              </a:r>
              <a:r>
                <a:rPr lang="en-US" sz="1400" dirty="0"/>
                <a:t> Circle CI builds</a:t>
              </a:r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0E8271D8-C12B-4EE4-B9B6-1F0D9468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8694" y="3816759"/>
              <a:ext cx="908895" cy="908895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795608-CB44-4DFF-96DB-B61E191952E5}"/>
              </a:ext>
            </a:extLst>
          </p:cNvPr>
          <p:cNvGrpSpPr/>
          <p:nvPr/>
        </p:nvGrpSpPr>
        <p:grpSpPr>
          <a:xfrm>
            <a:off x="2123728" y="3497000"/>
            <a:ext cx="2970239" cy="971578"/>
            <a:chOff x="2966420" y="3784271"/>
            <a:chExt cx="2970239" cy="9715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975E590-EA0F-485E-A20A-59AB76BBC126}"/>
                </a:ext>
              </a:extLst>
            </p:cNvPr>
            <p:cNvSpPr/>
            <p:nvPr/>
          </p:nvSpPr>
          <p:spPr>
            <a:xfrm>
              <a:off x="3879259" y="3862710"/>
              <a:ext cx="20574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428</a:t>
              </a:r>
              <a:r>
                <a:rPr lang="en-US" sz="1400" dirty="0"/>
                <a:t> DH projects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236</a:t>
              </a:r>
              <a:r>
                <a:rPr lang="en-US" sz="1400" dirty="0"/>
                <a:t> Circle CI projects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191</a:t>
              </a:r>
              <a:r>
                <a:rPr lang="en-US" sz="1400" dirty="0"/>
                <a:t> Travis CI projects</a:t>
              </a:r>
            </a:p>
          </p:txBody>
        </p:sp>
        <p:pic>
          <p:nvPicPr>
            <p:cNvPr id="13" name="图片 12" descr="图片包含 剪贴画&#10;&#10;已生成高可信度的说明">
              <a:extLst>
                <a:ext uri="{FF2B5EF4-FFF2-40B4-BE49-F238E27FC236}">
                  <a16:creationId xmlns:a16="http://schemas.microsoft.com/office/drawing/2014/main" id="{E2340D97-9FDC-4CB8-991E-09C81A89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66420" y="3784271"/>
              <a:ext cx="908895" cy="971578"/>
            </a:xfrm>
            <a:prstGeom prst="rect">
              <a:avLst/>
            </a:prstGeom>
          </p:spPr>
        </p:pic>
      </p:grpSp>
      <p:sp>
        <p:nvSpPr>
          <p:cNvPr id="72" name="箭头: 左 71">
            <a:extLst>
              <a:ext uri="{FF2B5EF4-FFF2-40B4-BE49-F238E27FC236}">
                <a16:creationId xmlns:a16="http://schemas.microsoft.com/office/drawing/2014/main" id="{E90E4162-4C4E-4001-97A4-EBC5DE39E32C}"/>
              </a:ext>
            </a:extLst>
          </p:cNvPr>
          <p:cNvSpPr/>
          <p:nvPr/>
        </p:nvSpPr>
        <p:spPr>
          <a:xfrm rot="16200000">
            <a:off x="4702397" y="4564427"/>
            <a:ext cx="933021" cy="390360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箭头: 左 72">
            <a:extLst>
              <a:ext uri="{FF2B5EF4-FFF2-40B4-BE49-F238E27FC236}">
                <a16:creationId xmlns:a16="http://schemas.microsoft.com/office/drawing/2014/main" id="{ED9EC122-1CE2-40C6-96FA-00F542D3F213}"/>
              </a:ext>
            </a:extLst>
          </p:cNvPr>
          <p:cNvSpPr/>
          <p:nvPr/>
        </p:nvSpPr>
        <p:spPr>
          <a:xfrm rot="16200000">
            <a:off x="6527998" y="2798559"/>
            <a:ext cx="726506" cy="390360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7A227E-52B6-4E4D-BB34-E9F31DA61A01}"/>
              </a:ext>
            </a:extLst>
          </p:cNvPr>
          <p:cNvSpPr/>
          <p:nvPr/>
        </p:nvSpPr>
        <p:spPr>
          <a:xfrm>
            <a:off x="4932040" y="3588285"/>
            <a:ext cx="452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D1C637D-B150-4810-AA1C-36F64CE88C2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884" b="9680"/>
          <a:stretch/>
        </p:blipFill>
        <p:spPr>
          <a:xfrm>
            <a:off x="4206128" y="4395372"/>
            <a:ext cx="751153" cy="6041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DE3F12-DBA6-414E-84E9-5BDEA88580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6250" y="2598345"/>
            <a:ext cx="606991" cy="606991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3F2937DC-B299-4EE6-8FB0-1B82F927DF9C}"/>
              </a:ext>
            </a:extLst>
          </p:cNvPr>
          <p:cNvSpPr/>
          <p:nvPr/>
        </p:nvSpPr>
        <p:spPr>
          <a:xfrm>
            <a:off x="6010480" y="5657308"/>
            <a:ext cx="452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C2BBE64-31FB-4B4C-ADEA-8BFF5CF0AB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8222" y="5416885"/>
            <a:ext cx="1250452" cy="110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44624"/>
            <a:ext cx="7886700" cy="864096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Mixed-effects regression models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F294C1FE-75BB-4979-8E7C-39D8DC972F6A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ACEA0-6500-4F78-B321-63E3FC224F60}"/>
              </a:ext>
            </a:extLst>
          </p:cNvPr>
          <p:cNvSpPr/>
          <p:nvPr/>
        </p:nvSpPr>
        <p:spPr>
          <a:xfrm>
            <a:off x="157859" y="2060848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11C2B38-EF16-4A9B-8F40-403B740B5B47}"/>
              </a:ext>
            </a:extLst>
          </p:cNvPr>
          <p:cNvSpPr/>
          <p:nvPr/>
        </p:nvSpPr>
        <p:spPr>
          <a:xfrm>
            <a:off x="1926483" y="2123389"/>
            <a:ext cx="1451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SuccessBuilds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185A7D4-1D8B-4BFD-82AB-1FD0238D9489}"/>
              </a:ext>
            </a:extLst>
          </p:cNvPr>
          <p:cNvSpPr/>
          <p:nvPr/>
        </p:nvSpPr>
        <p:spPr>
          <a:xfrm>
            <a:off x="3478757" y="2123389"/>
            <a:ext cx="1311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ErrorBuilds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B108625-5ABD-49AA-8C96-2A84B2C04C82}"/>
              </a:ext>
            </a:extLst>
          </p:cNvPr>
          <p:cNvSpPr/>
          <p:nvPr/>
        </p:nvSpPr>
        <p:spPr>
          <a:xfrm>
            <a:off x="4697004" y="2123388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DockerfileChanges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2197D9D-3402-4370-9F46-0FF6112C8E02}"/>
              </a:ext>
            </a:extLst>
          </p:cNvPr>
          <p:cNvSpPr/>
          <p:nvPr/>
        </p:nvSpPr>
        <p:spPr>
          <a:xfrm>
            <a:off x="6457950" y="2123387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sz="1200" dirty="0" err="1">
                <a:latin typeface="GillSans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BuildLatency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2FFC0E5-1BC0-4D5F-9034-0319F7F9157B}"/>
              </a:ext>
            </a:extLst>
          </p:cNvPr>
          <p:cNvSpPr/>
          <p:nvPr/>
        </p:nvSpPr>
        <p:spPr>
          <a:xfrm>
            <a:off x="157859" y="3360906"/>
            <a:ext cx="1710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9E93A2E-60D8-436C-A012-98D09B59D48C}"/>
              </a:ext>
            </a:extLst>
          </p:cNvPr>
          <p:cNvSpPr/>
          <p:nvPr/>
        </p:nvSpPr>
        <p:spPr>
          <a:xfrm>
            <a:off x="157858" y="4941168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DFBBCBD-6DBB-4226-B034-B729EC4520E4}"/>
              </a:ext>
            </a:extLst>
          </p:cNvPr>
          <p:cNvGrpSpPr/>
          <p:nvPr/>
        </p:nvGrpSpPr>
        <p:grpSpPr>
          <a:xfrm>
            <a:off x="1835696" y="4945352"/>
            <a:ext cx="1316872" cy="453761"/>
            <a:chOff x="5496659" y="2083536"/>
            <a:chExt cx="1316872" cy="453761"/>
          </a:xfrm>
        </p:grpSpPr>
        <p:pic>
          <p:nvPicPr>
            <p:cNvPr id="92" name="图片 91" descr="图片包含 运输&#10;&#10;已生成高可信度的说明">
              <a:extLst>
                <a:ext uri="{FF2B5EF4-FFF2-40B4-BE49-F238E27FC236}">
                  <a16:creationId xmlns:a16="http://schemas.microsoft.com/office/drawing/2014/main" id="{0C479BB7-7EFF-4BED-AB20-CBB7FFAB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6659" y="2083536"/>
              <a:ext cx="576894" cy="453761"/>
            </a:xfrm>
            <a:prstGeom prst="rect">
              <a:avLst/>
            </a:prstGeom>
          </p:spPr>
        </p:pic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35C3F2B-D19D-4132-AFBF-C884711BA24E}"/>
                </a:ext>
              </a:extLst>
            </p:cNvPr>
            <p:cNvSpPr/>
            <p:nvPr/>
          </p:nvSpPr>
          <p:spPr>
            <a:xfrm>
              <a:off x="6040562" y="2148490"/>
              <a:ext cx="7729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#Builds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1F916AC-277A-433C-8AFE-AD720018C14F}"/>
              </a:ext>
            </a:extLst>
          </p:cNvPr>
          <p:cNvGrpSpPr/>
          <p:nvPr/>
        </p:nvGrpSpPr>
        <p:grpSpPr>
          <a:xfrm>
            <a:off x="5733256" y="5193174"/>
            <a:ext cx="1143000" cy="668513"/>
            <a:chOff x="7953515" y="3571313"/>
            <a:chExt cx="1143000" cy="668513"/>
          </a:xfrm>
        </p:grpSpPr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2BD73CE9-17AB-4523-9699-43687053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3515" y="3571313"/>
              <a:ext cx="1143000" cy="3377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C0DA80D-DAF1-43E6-9BEC-4F77E0EF1078}"/>
                </a:ext>
              </a:extLst>
            </p:cNvPr>
            <p:cNvSpPr/>
            <p:nvPr/>
          </p:nvSpPr>
          <p:spPr>
            <a:xfrm>
              <a:off x="7956459" y="3932049"/>
              <a:ext cx="11400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 Image</a:t>
              </a:r>
            </a:p>
          </p:txBody>
        </p: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8DA7EF6B-D891-4A18-BCB6-5D158AA4E232}"/>
              </a:ext>
            </a:extLst>
          </p:cNvPr>
          <p:cNvSpPr/>
          <p:nvPr/>
        </p:nvSpPr>
        <p:spPr>
          <a:xfrm>
            <a:off x="4914857" y="5183678"/>
            <a:ext cx="452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B3F048-8701-4AC6-97B3-5B950442F3DB}"/>
              </a:ext>
            </a:extLst>
          </p:cNvPr>
          <p:cNvGrpSpPr/>
          <p:nvPr/>
        </p:nvGrpSpPr>
        <p:grpSpPr>
          <a:xfrm>
            <a:off x="1853843" y="5553817"/>
            <a:ext cx="1423164" cy="565606"/>
            <a:chOff x="3702245" y="4139568"/>
            <a:chExt cx="1423164" cy="56560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0D77142-80EA-43FD-BC40-FCF78D8F8907}"/>
                </a:ext>
              </a:extLst>
            </p:cNvPr>
            <p:cNvSpPr/>
            <p:nvPr/>
          </p:nvSpPr>
          <p:spPr>
            <a:xfrm>
              <a:off x="4322240" y="4257852"/>
              <a:ext cx="80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CD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图片 27" descr="图片包含 剪贴画&#10;&#10;已生成极高可信度的说明">
              <a:extLst>
                <a:ext uri="{FF2B5EF4-FFF2-40B4-BE49-F238E27FC236}">
                  <a16:creationId xmlns:a16="http://schemas.microsoft.com/office/drawing/2014/main" id="{45A71DAC-4460-4852-A70E-07F41087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2245" y="4139568"/>
              <a:ext cx="678726" cy="56560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A84A6FB-85C3-4C55-B7AD-99F684BDECC5}"/>
              </a:ext>
            </a:extLst>
          </p:cNvPr>
          <p:cNvGrpSpPr/>
          <p:nvPr/>
        </p:nvGrpSpPr>
        <p:grpSpPr>
          <a:xfrm>
            <a:off x="2043650" y="3066335"/>
            <a:ext cx="1451038" cy="1080245"/>
            <a:chOff x="1882086" y="2704509"/>
            <a:chExt cx="1451038" cy="108024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42991BC-27D4-4CD7-A08F-2820181FC5C3}"/>
                </a:ext>
              </a:extLst>
            </p:cNvPr>
            <p:cNvSpPr/>
            <p:nvPr/>
          </p:nvSpPr>
          <p:spPr>
            <a:xfrm>
              <a:off x="1882086" y="2704509"/>
              <a:ext cx="1451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CD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7594CD8-8C07-4615-B2E4-5200AC9DF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4564" y="3033601"/>
              <a:ext cx="751153" cy="751153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6E6EBE7F-915A-46C7-89A7-0681E0AD74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6483" y="763950"/>
            <a:ext cx="5813871" cy="129689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2F0684-30A7-4C56-9048-46FD535772C3}"/>
              </a:ext>
            </a:extLst>
          </p:cNvPr>
          <p:cNvGrpSpPr/>
          <p:nvPr/>
        </p:nvGrpSpPr>
        <p:grpSpPr>
          <a:xfrm>
            <a:off x="5220072" y="3260689"/>
            <a:ext cx="1326695" cy="751153"/>
            <a:chOff x="5019477" y="2994857"/>
            <a:chExt cx="1326695" cy="751153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1405575-D0BE-49F3-B027-49448A56A40D}"/>
                </a:ext>
              </a:extLst>
            </p:cNvPr>
            <p:cNvSpPr/>
            <p:nvPr/>
          </p:nvSpPr>
          <p:spPr>
            <a:xfrm>
              <a:off x="5770630" y="3233811"/>
              <a:ext cx="5755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5CF839-0328-401E-A80C-9D6C674A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9477" y="2994857"/>
              <a:ext cx="751153" cy="75115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0903903-4877-48BE-AC6B-C8451D95F018}"/>
              </a:ext>
            </a:extLst>
          </p:cNvPr>
          <p:cNvGrpSpPr/>
          <p:nvPr/>
        </p:nvGrpSpPr>
        <p:grpSpPr>
          <a:xfrm>
            <a:off x="3242631" y="4962125"/>
            <a:ext cx="1483969" cy="494698"/>
            <a:chOff x="1944952" y="4846791"/>
            <a:chExt cx="1483969" cy="49469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709157E-ECDD-49F1-AC3D-EDE399434EE6}"/>
                </a:ext>
              </a:extLst>
            </p:cNvPr>
            <p:cNvSpPr/>
            <p:nvPr/>
          </p:nvSpPr>
          <p:spPr>
            <a:xfrm>
              <a:off x="2437944" y="4903472"/>
              <a:ext cx="9909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#Commits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22B760E-055E-43F5-9E59-8704316E3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561" r="18635"/>
            <a:stretch/>
          </p:blipFill>
          <p:spPr>
            <a:xfrm>
              <a:off x="1944952" y="4846791"/>
              <a:ext cx="534430" cy="494698"/>
            </a:xfrm>
            <a:prstGeom prst="rect">
              <a:avLst/>
            </a:prstGeom>
          </p:spPr>
        </p:pic>
      </p:grp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BB616229-1375-43F9-A06B-35C5D0E7281E}"/>
              </a:ext>
            </a:extLst>
          </p:cNvPr>
          <p:cNvSpPr/>
          <p:nvPr/>
        </p:nvSpPr>
        <p:spPr>
          <a:xfrm>
            <a:off x="3318136" y="2988771"/>
            <a:ext cx="127678" cy="12808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D196A3-7DA1-4C74-BA3D-7CC71AAC9F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1053" y="2636912"/>
            <a:ext cx="516338" cy="703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B4CF91-E792-42C9-9986-9DAE782EFA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36" y="3211147"/>
            <a:ext cx="749524" cy="682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D087CE-9C8F-46E9-B106-17EB80E718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8624" y="3785212"/>
            <a:ext cx="741195" cy="7370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7366698-B389-41D7-9FC4-85375E46A502}"/>
              </a:ext>
            </a:extLst>
          </p:cNvPr>
          <p:cNvSpPr/>
          <p:nvPr/>
        </p:nvSpPr>
        <p:spPr>
          <a:xfrm>
            <a:off x="3364939" y="5548990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Sans"/>
              </a:rPr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781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Release frequency &amp; CD workflow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7F715A0-280F-45D2-A9C0-94B1B1A764CE}"/>
              </a:ext>
            </a:extLst>
          </p:cNvPr>
          <p:cNvGrpSpPr/>
          <p:nvPr/>
        </p:nvGrpSpPr>
        <p:grpSpPr>
          <a:xfrm>
            <a:off x="6061970" y="2141868"/>
            <a:ext cx="1726755" cy="1167144"/>
            <a:chOff x="436195" y="5189207"/>
            <a:chExt cx="1726755" cy="116714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AF860E5-0DAA-4A6F-BD4E-302909593BD0}"/>
                </a:ext>
              </a:extLst>
            </p:cNvPr>
            <p:cNvSpPr/>
            <p:nvPr/>
          </p:nvSpPr>
          <p:spPr>
            <a:xfrm>
              <a:off x="436195" y="5189207"/>
              <a:ext cx="1726755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Release frequency </a:t>
              </a: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B9408BC-7898-48DD-9ED1-CEFD8603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614" y="5632907"/>
              <a:ext cx="940110" cy="723444"/>
            </a:xfrm>
            <a:prstGeom prst="rect">
              <a:avLst/>
            </a:prstGeom>
          </p:spPr>
        </p:pic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B0F17A21-099B-4A14-812B-04D96505762A}"/>
              </a:ext>
            </a:extLst>
          </p:cNvPr>
          <p:cNvSpPr/>
          <p:nvPr/>
        </p:nvSpPr>
        <p:spPr>
          <a:xfrm>
            <a:off x="1619672" y="6012579"/>
            <a:ext cx="278646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H1.</a:t>
            </a:r>
            <a:r>
              <a:rPr lang="en-US" sz="1400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Release frequency tends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decrease over time.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862B525-64F0-4F70-8F6D-BA9D78D73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675" b="57657"/>
          <a:stretch/>
        </p:blipFill>
        <p:spPr>
          <a:xfrm>
            <a:off x="2252838" y="5600567"/>
            <a:ext cx="1641750" cy="50349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9AD296A-5B91-4F21-BD82-AC6E81B21F52}"/>
              </a:ext>
            </a:extLst>
          </p:cNvPr>
          <p:cNvCxnSpPr>
            <a:cxnSpLocks/>
          </p:cNvCxnSpPr>
          <p:nvPr/>
        </p:nvCxnSpPr>
        <p:spPr>
          <a:xfrm>
            <a:off x="3488829" y="1607668"/>
            <a:ext cx="2451325" cy="819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9015351-9BF6-4E68-A580-3CC19A98E90C}"/>
              </a:ext>
            </a:extLst>
          </p:cNvPr>
          <p:cNvSpPr/>
          <p:nvPr/>
        </p:nvSpPr>
        <p:spPr>
          <a:xfrm>
            <a:off x="5348440" y="2789614"/>
            <a:ext cx="452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CEA40FF-E45E-4968-A2FB-C0AAA85F9014}"/>
              </a:ext>
            </a:extLst>
          </p:cNvPr>
          <p:cNvSpPr/>
          <p:nvPr/>
        </p:nvSpPr>
        <p:spPr>
          <a:xfrm>
            <a:off x="5362477" y="1946068"/>
            <a:ext cx="452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CBBE26A-A259-4606-A988-27E313DC0A80}"/>
              </a:ext>
            </a:extLst>
          </p:cNvPr>
          <p:cNvCxnSpPr>
            <a:cxnSpLocks/>
          </p:cNvCxnSpPr>
          <p:nvPr/>
        </p:nvCxnSpPr>
        <p:spPr>
          <a:xfrm flipV="1">
            <a:off x="3209843" y="2761422"/>
            <a:ext cx="2730311" cy="258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A696157-5CE4-48EA-8F87-1A4496BB1448}"/>
              </a:ext>
            </a:extLst>
          </p:cNvPr>
          <p:cNvCxnSpPr>
            <a:cxnSpLocks/>
          </p:cNvCxnSpPr>
          <p:nvPr/>
        </p:nvCxnSpPr>
        <p:spPr>
          <a:xfrm flipV="1">
            <a:off x="3190975" y="2992804"/>
            <a:ext cx="2762052" cy="1029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61D1898-F2BE-4769-8EA6-06E7D0C9631D}"/>
              </a:ext>
            </a:extLst>
          </p:cNvPr>
          <p:cNvCxnSpPr>
            <a:cxnSpLocks/>
          </p:cNvCxnSpPr>
          <p:nvPr/>
        </p:nvCxnSpPr>
        <p:spPr>
          <a:xfrm flipV="1">
            <a:off x="3147766" y="3223087"/>
            <a:ext cx="2864394" cy="1708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8B607DC-1C30-41CE-9C44-9D1B01F00C8D}"/>
              </a:ext>
            </a:extLst>
          </p:cNvPr>
          <p:cNvSpPr/>
          <p:nvPr/>
        </p:nvSpPr>
        <p:spPr>
          <a:xfrm>
            <a:off x="5347759" y="3129967"/>
            <a:ext cx="452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9A15A08-511F-48B4-B41F-8F6D13029908}"/>
              </a:ext>
            </a:extLst>
          </p:cNvPr>
          <p:cNvSpPr/>
          <p:nvPr/>
        </p:nvSpPr>
        <p:spPr>
          <a:xfrm>
            <a:off x="5348440" y="2468273"/>
            <a:ext cx="452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52E41B-E0B8-4501-9789-0D5D9818169D}"/>
              </a:ext>
            </a:extLst>
          </p:cNvPr>
          <p:cNvSpPr/>
          <p:nvPr/>
        </p:nvSpPr>
        <p:spPr>
          <a:xfrm>
            <a:off x="5845565" y="3367110"/>
            <a:ext cx="2057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SuccessBuilds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/month)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CF054EF-99A4-41A4-BCB1-7B3DFF867C5D}"/>
              </a:ext>
            </a:extLst>
          </p:cNvPr>
          <p:cNvSpPr/>
          <p:nvPr/>
        </p:nvSpPr>
        <p:spPr>
          <a:xfrm>
            <a:off x="4800529" y="6010346"/>
            <a:ext cx="278204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H6.</a:t>
            </a:r>
            <a:r>
              <a:rPr lang="en-US" sz="1400" b="1" i="1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higher release frequency than DHW.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C84036D-3786-43EE-8549-9351C0D247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675" b="57657"/>
          <a:stretch/>
        </p:blipFill>
        <p:spPr>
          <a:xfrm>
            <a:off x="5370674" y="5597351"/>
            <a:ext cx="1641750" cy="50349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DCEFAE6-5AAC-4576-99DE-D62C7E99418E}"/>
              </a:ext>
            </a:extLst>
          </p:cNvPr>
          <p:cNvGrpSpPr/>
          <p:nvPr/>
        </p:nvGrpSpPr>
        <p:grpSpPr>
          <a:xfrm>
            <a:off x="360106" y="3401334"/>
            <a:ext cx="1368151" cy="1117373"/>
            <a:chOff x="1845623" y="2667381"/>
            <a:chExt cx="1368151" cy="111737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D6F4197-4410-4145-B1F9-046998BF9857}"/>
                </a:ext>
              </a:extLst>
            </p:cNvPr>
            <p:cNvSpPr/>
            <p:nvPr/>
          </p:nvSpPr>
          <p:spPr>
            <a:xfrm>
              <a:off x="1845623" y="2667381"/>
              <a:ext cx="13681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CD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A240468-24D0-4619-9B2A-5301F5D3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4564" y="3033601"/>
              <a:ext cx="751153" cy="751153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CBCC60F-1EDB-4A23-8831-11B29402377E}"/>
              </a:ext>
            </a:extLst>
          </p:cNvPr>
          <p:cNvGrpSpPr/>
          <p:nvPr/>
        </p:nvGrpSpPr>
        <p:grpSpPr>
          <a:xfrm>
            <a:off x="2097815" y="4243440"/>
            <a:ext cx="1191736" cy="1057768"/>
            <a:chOff x="2097815" y="4389354"/>
            <a:chExt cx="1191736" cy="105776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DB3A1B0-8850-4F99-82F7-BF35C9F6AC58}"/>
                </a:ext>
              </a:extLst>
            </p:cNvPr>
            <p:cNvSpPr/>
            <p:nvPr/>
          </p:nvSpPr>
          <p:spPr>
            <a:xfrm>
              <a:off x="2097815" y="4389354"/>
              <a:ext cx="1191736" cy="508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Circle CIW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95DD42B-D3BE-4259-86C3-A8D30F0B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774" y="4826335"/>
              <a:ext cx="620787" cy="620787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D3F7A13-7322-463C-9041-852BD459AE7B}"/>
              </a:ext>
            </a:extLst>
          </p:cNvPr>
          <p:cNvGrpSpPr/>
          <p:nvPr/>
        </p:nvGrpSpPr>
        <p:grpSpPr>
          <a:xfrm>
            <a:off x="2332196" y="2324080"/>
            <a:ext cx="727638" cy="1050841"/>
            <a:chOff x="2332194" y="2667600"/>
            <a:chExt cx="727638" cy="1050841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5F7E29B-B5FB-49C0-B058-E7177D90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6617" y="3068960"/>
              <a:ext cx="713215" cy="649481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3DCA506-E890-4272-AD4C-5E6C021898DD}"/>
                </a:ext>
              </a:extLst>
            </p:cNvPr>
            <p:cNvSpPr/>
            <p:nvPr/>
          </p:nvSpPr>
          <p:spPr>
            <a:xfrm>
              <a:off x="2332194" y="2667600"/>
              <a:ext cx="673582" cy="508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DHW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FF5ADDB-A3E1-42E2-973C-089129EF367F}"/>
              </a:ext>
            </a:extLst>
          </p:cNvPr>
          <p:cNvGrpSpPr/>
          <p:nvPr/>
        </p:nvGrpSpPr>
        <p:grpSpPr>
          <a:xfrm>
            <a:off x="2075453" y="3291621"/>
            <a:ext cx="1191736" cy="1001477"/>
            <a:chOff x="2075453" y="3567939"/>
            <a:chExt cx="1191736" cy="1001477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C4FF60B4-36C3-435D-96E6-9AA28174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7992" y="4005064"/>
              <a:ext cx="564352" cy="564352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582C330-2413-418C-B529-E907A90824C8}"/>
                </a:ext>
              </a:extLst>
            </p:cNvPr>
            <p:cNvSpPr/>
            <p:nvPr/>
          </p:nvSpPr>
          <p:spPr>
            <a:xfrm>
              <a:off x="2075453" y="3567939"/>
              <a:ext cx="1191736" cy="508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Travis CIW</a:t>
              </a:r>
            </a:p>
          </p:txBody>
        </p:sp>
      </p:grp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695D15E8-ECCB-4E8F-9FF9-522294AFF61C}"/>
              </a:ext>
            </a:extLst>
          </p:cNvPr>
          <p:cNvSpPr/>
          <p:nvPr/>
        </p:nvSpPr>
        <p:spPr>
          <a:xfrm>
            <a:off x="1858346" y="3050180"/>
            <a:ext cx="173898" cy="19629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96362B6-A976-4649-ABF7-C5D4A22566EA}"/>
              </a:ext>
            </a:extLst>
          </p:cNvPr>
          <p:cNvGrpSpPr/>
          <p:nvPr/>
        </p:nvGrpSpPr>
        <p:grpSpPr>
          <a:xfrm>
            <a:off x="2294005" y="893538"/>
            <a:ext cx="751153" cy="1089707"/>
            <a:chOff x="5019477" y="2656303"/>
            <a:chExt cx="751153" cy="108970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006B4D3-5C72-404F-AA53-BB53C0819479}"/>
                </a:ext>
              </a:extLst>
            </p:cNvPr>
            <p:cNvSpPr/>
            <p:nvPr/>
          </p:nvSpPr>
          <p:spPr>
            <a:xfrm>
              <a:off x="5083464" y="2656303"/>
              <a:ext cx="632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65EA044-9350-4BF3-BDE2-95689DCF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9477" y="2994857"/>
              <a:ext cx="751153" cy="751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70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A59A62A8-3D50-4452-AF45-593AA3BBB56F}"/>
              </a:ext>
            </a:extLst>
          </p:cNvPr>
          <p:cNvSpPr/>
          <p:nvPr/>
        </p:nvSpPr>
        <p:spPr>
          <a:xfrm>
            <a:off x="1680481" y="6010346"/>
            <a:ext cx="278646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H2.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Build latency tends to increase over time.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Build latency &amp; CD workflows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73DACC4-7BDF-4A14-BE8B-25A213F7D0B6}"/>
              </a:ext>
            </a:extLst>
          </p:cNvPr>
          <p:cNvGrpSpPr/>
          <p:nvPr/>
        </p:nvGrpSpPr>
        <p:grpSpPr>
          <a:xfrm>
            <a:off x="360106" y="3401334"/>
            <a:ext cx="1368151" cy="1117373"/>
            <a:chOff x="1845623" y="2667381"/>
            <a:chExt cx="1368151" cy="111737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04BFDDF-14E2-4ABF-BA89-0EB23FEE9F34}"/>
                </a:ext>
              </a:extLst>
            </p:cNvPr>
            <p:cNvSpPr/>
            <p:nvPr/>
          </p:nvSpPr>
          <p:spPr>
            <a:xfrm>
              <a:off x="1845623" y="2667381"/>
              <a:ext cx="13681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CD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9D79FC4-F0F9-48F2-92E8-26DE7F2E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4564" y="3033601"/>
              <a:ext cx="751153" cy="751153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2BDD939-F9B8-46A3-B77E-5F55DD8DD889}"/>
              </a:ext>
            </a:extLst>
          </p:cNvPr>
          <p:cNvGrpSpPr/>
          <p:nvPr/>
        </p:nvGrpSpPr>
        <p:grpSpPr>
          <a:xfrm>
            <a:off x="2294005" y="893538"/>
            <a:ext cx="751153" cy="1089707"/>
            <a:chOff x="5019477" y="2656303"/>
            <a:chExt cx="751153" cy="1089707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AFBFB0C-B9CD-47DF-BB99-829680A2131A}"/>
                </a:ext>
              </a:extLst>
            </p:cNvPr>
            <p:cNvSpPr/>
            <p:nvPr/>
          </p:nvSpPr>
          <p:spPr>
            <a:xfrm>
              <a:off x="5083464" y="2656303"/>
              <a:ext cx="632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E5E52F36-7876-4275-B3DD-CF049A70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9477" y="2994857"/>
              <a:ext cx="751153" cy="751153"/>
            </a:xfrm>
            <a:prstGeom prst="rect">
              <a:avLst/>
            </a:prstGeom>
          </p:spPr>
        </p:pic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862B525-64F0-4F70-8F6D-BA9D78D73C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675" b="57657"/>
          <a:stretch/>
        </p:blipFill>
        <p:spPr>
          <a:xfrm>
            <a:off x="2252838" y="5600567"/>
            <a:ext cx="1641750" cy="50349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10C540-2B45-429F-96E6-3781DB3A215C}"/>
              </a:ext>
            </a:extLst>
          </p:cNvPr>
          <p:cNvGrpSpPr/>
          <p:nvPr/>
        </p:nvGrpSpPr>
        <p:grpSpPr>
          <a:xfrm>
            <a:off x="2097815" y="4243440"/>
            <a:ext cx="1191736" cy="1057768"/>
            <a:chOff x="2097815" y="4389354"/>
            <a:chExt cx="1191736" cy="1057768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84A9158-52F4-433F-AC2F-F8BC2881051B}"/>
                </a:ext>
              </a:extLst>
            </p:cNvPr>
            <p:cNvSpPr/>
            <p:nvPr/>
          </p:nvSpPr>
          <p:spPr>
            <a:xfrm>
              <a:off x="2097815" y="4389354"/>
              <a:ext cx="1191736" cy="508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Circle CIW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5F90913-01A4-4775-A29E-67586BB2D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774" y="4826335"/>
              <a:ext cx="620787" cy="62078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7B5725-3BB0-448F-AB48-73F9A71651B9}"/>
              </a:ext>
            </a:extLst>
          </p:cNvPr>
          <p:cNvGrpSpPr/>
          <p:nvPr/>
        </p:nvGrpSpPr>
        <p:grpSpPr>
          <a:xfrm>
            <a:off x="2332196" y="2324080"/>
            <a:ext cx="727638" cy="1050841"/>
            <a:chOff x="2332194" y="2667600"/>
            <a:chExt cx="727638" cy="10508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91BA0B-11A6-44A1-8C68-EC58D1C2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6617" y="3068960"/>
              <a:ext cx="713215" cy="64948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40749E-6871-45E6-B9FE-D4672BEAAA71}"/>
                </a:ext>
              </a:extLst>
            </p:cNvPr>
            <p:cNvSpPr/>
            <p:nvPr/>
          </p:nvSpPr>
          <p:spPr>
            <a:xfrm>
              <a:off x="2332194" y="2667600"/>
              <a:ext cx="673582" cy="508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DHW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8C1513-64CE-4A50-B996-A6FEA50910A3}"/>
              </a:ext>
            </a:extLst>
          </p:cNvPr>
          <p:cNvGrpSpPr/>
          <p:nvPr/>
        </p:nvGrpSpPr>
        <p:grpSpPr>
          <a:xfrm>
            <a:off x="2075453" y="3291621"/>
            <a:ext cx="1191736" cy="1001477"/>
            <a:chOff x="2075453" y="3567939"/>
            <a:chExt cx="1191736" cy="10014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46DCDE0-00A8-4FD6-AA49-A7162EBF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7992" y="4005064"/>
              <a:ext cx="564352" cy="56435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4C90B45-ACEB-43D8-A95A-9302F632B829}"/>
                </a:ext>
              </a:extLst>
            </p:cNvPr>
            <p:cNvSpPr/>
            <p:nvPr/>
          </p:nvSpPr>
          <p:spPr>
            <a:xfrm>
              <a:off x="2075453" y="3567939"/>
              <a:ext cx="1191736" cy="508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Travis CIW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9AD296A-5B91-4F21-BD82-AC6E81B21F52}"/>
              </a:ext>
            </a:extLst>
          </p:cNvPr>
          <p:cNvCxnSpPr>
            <a:cxnSpLocks/>
          </p:cNvCxnSpPr>
          <p:nvPr/>
        </p:nvCxnSpPr>
        <p:spPr>
          <a:xfrm>
            <a:off x="3488829" y="1607668"/>
            <a:ext cx="2451325" cy="819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9015351-9BF6-4E68-A580-3CC19A98E90C}"/>
              </a:ext>
            </a:extLst>
          </p:cNvPr>
          <p:cNvSpPr/>
          <p:nvPr/>
        </p:nvSpPr>
        <p:spPr>
          <a:xfrm>
            <a:off x="5347759" y="2398498"/>
            <a:ext cx="452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CEA40FF-E45E-4968-A2FB-C0AAA85F9014}"/>
              </a:ext>
            </a:extLst>
          </p:cNvPr>
          <p:cNvSpPr/>
          <p:nvPr/>
        </p:nvSpPr>
        <p:spPr>
          <a:xfrm>
            <a:off x="5357181" y="3211945"/>
            <a:ext cx="452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CBBE26A-A259-4606-A988-27E313DC0A80}"/>
              </a:ext>
            </a:extLst>
          </p:cNvPr>
          <p:cNvCxnSpPr>
            <a:cxnSpLocks/>
          </p:cNvCxnSpPr>
          <p:nvPr/>
        </p:nvCxnSpPr>
        <p:spPr>
          <a:xfrm flipV="1">
            <a:off x="3209843" y="2761422"/>
            <a:ext cx="2730311" cy="258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A696157-5CE4-48EA-8F87-1A4496BB1448}"/>
              </a:ext>
            </a:extLst>
          </p:cNvPr>
          <p:cNvCxnSpPr>
            <a:cxnSpLocks/>
          </p:cNvCxnSpPr>
          <p:nvPr/>
        </p:nvCxnSpPr>
        <p:spPr>
          <a:xfrm flipV="1">
            <a:off x="3190975" y="2992804"/>
            <a:ext cx="2762052" cy="1029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61D1898-F2BE-4769-8EA6-06E7D0C9631D}"/>
              </a:ext>
            </a:extLst>
          </p:cNvPr>
          <p:cNvCxnSpPr>
            <a:cxnSpLocks/>
          </p:cNvCxnSpPr>
          <p:nvPr/>
        </p:nvCxnSpPr>
        <p:spPr>
          <a:xfrm flipV="1">
            <a:off x="3147766" y="3223087"/>
            <a:ext cx="2864394" cy="1708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8B607DC-1C30-41CE-9C44-9D1B01F00C8D}"/>
              </a:ext>
            </a:extLst>
          </p:cNvPr>
          <p:cNvSpPr/>
          <p:nvPr/>
        </p:nvSpPr>
        <p:spPr>
          <a:xfrm>
            <a:off x="5347759" y="1841215"/>
            <a:ext cx="452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9A15A08-511F-48B4-B41F-8F6D13029908}"/>
              </a:ext>
            </a:extLst>
          </p:cNvPr>
          <p:cNvSpPr/>
          <p:nvPr/>
        </p:nvSpPr>
        <p:spPr>
          <a:xfrm>
            <a:off x="5362889" y="2854304"/>
            <a:ext cx="452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DF6B70F1-2E58-473C-8BAA-5D0B75C56FA1}"/>
              </a:ext>
            </a:extLst>
          </p:cNvPr>
          <p:cNvSpPr/>
          <p:nvPr/>
        </p:nvSpPr>
        <p:spPr>
          <a:xfrm>
            <a:off x="1858346" y="3050180"/>
            <a:ext cx="173898" cy="19629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52E41B-E0B8-4501-9789-0D5D9818169D}"/>
              </a:ext>
            </a:extLst>
          </p:cNvPr>
          <p:cNvSpPr/>
          <p:nvPr/>
        </p:nvSpPr>
        <p:spPr>
          <a:xfrm>
            <a:off x="5750293" y="3340299"/>
            <a:ext cx="2244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avg.BuildLatency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/month)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9474FAC-D106-4278-BF24-43ECFD2682DE}"/>
              </a:ext>
            </a:extLst>
          </p:cNvPr>
          <p:cNvGrpSpPr/>
          <p:nvPr/>
        </p:nvGrpSpPr>
        <p:grpSpPr>
          <a:xfrm>
            <a:off x="6272007" y="1967032"/>
            <a:ext cx="1200970" cy="1347579"/>
            <a:chOff x="7254398" y="5033749"/>
            <a:chExt cx="1200970" cy="13475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DDE5D67-C1C7-430A-93AB-9B7BE0ED7469}"/>
                </a:ext>
              </a:extLst>
            </p:cNvPr>
            <p:cNvSpPr/>
            <p:nvPr/>
          </p:nvSpPr>
          <p:spPr>
            <a:xfrm>
              <a:off x="7254398" y="5033749"/>
              <a:ext cx="1200970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Build latency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BADF762-9AF5-405D-B9A4-3CA8F5402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3801" y="5472433"/>
              <a:ext cx="908895" cy="908895"/>
            </a:xfrm>
            <a:prstGeom prst="rect">
              <a:avLst/>
            </a:prstGeom>
          </p:spPr>
        </p:pic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5928157F-008F-4757-8CC1-1D85A08A2922}"/>
              </a:ext>
            </a:extLst>
          </p:cNvPr>
          <p:cNvSpPr/>
          <p:nvPr/>
        </p:nvSpPr>
        <p:spPr>
          <a:xfrm>
            <a:off x="4860032" y="6010346"/>
            <a:ext cx="278204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H5.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CIW tends to have longer build latency than DHW.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FD126BE-C15C-4426-B129-7AC871410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" t="57051" r="-903" b="12543"/>
          <a:stretch/>
        </p:blipFill>
        <p:spPr>
          <a:xfrm>
            <a:off x="5498300" y="5608756"/>
            <a:ext cx="1641750" cy="4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1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Trade-Offs between CD workflows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ACB5DAE-07C3-400A-9C22-EB2E3D1E3833}"/>
              </a:ext>
            </a:extLst>
          </p:cNvPr>
          <p:cNvCxnSpPr/>
          <p:nvPr/>
        </p:nvCxnSpPr>
        <p:spPr>
          <a:xfrm>
            <a:off x="4572000" y="1196754"/>
            <a:ext cx="0" cy="4760859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 descr="图片包含 户外, 天空, 山, 雪花&#10;&#10;已生成高可信度的说明">
            <a:extLst>
              <a:ext uri="{FF2B5EF4-FFF2-40B4-BE49-F238E27FC236}">
                <a16:creationId xmlns:a16="http://schemas.microsoft.com/office/drawing/2014/main" id="{045CB1A4-D367-4BD3-A108-443B38923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1" t="23121" r="19760" b="26480"/>
          <a:stretch/>
        </p:blipFill>
        <p:spPr>
          <a:xfrm>
            <a:off x="4017360" y="2160233"/>
            <a:ext cx="1112850" cy="98192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A68D89E-BF0C-421A-824F-4F1A1B9255A1}"/>
              </a:ext>
            </a:extLst>
          </p:cNvPr>
          <p:cNvSpPr/>
          <p:nvPr/>
        </p:nvSpPr>
        <p:spPr>
          <a:xfrm>
            <a:off x="1592484" y="1169257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DHW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A9E98C-4098-445A-816F-22FEB1A55019}"/>
              </a:ext>
            </a:extLst>
          </p:cNvPr>
          <p:cNvSpPr/>
          <p:nvPr/>
        </p:nvSpPr>
        <p:spPr>
          <a:xfrm>
            <a:off x="6228186" y="1202688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CIW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DF3AB7-3E56-4584-9023-1681344642F5}"/>
              </a:ext>
            </a:extLst>
          </p:cNvPr>
          <p:cNvSpPr/>
          <p:nvPr/>
        </p:nvSpPr>
        <p:spPr>
          <a:xfrm>
            <a:off x="5276001" y="2163860"/>
            <a:ext cx="2880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configurability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86613-F644-4C06-9D0C-3390F907240C}"/>
              </a:ext>
            </a:extLst>
          </p:cNvPr>
          <p:cNvSpPr/>
          <p:nvPr/>
        </p:nvSpPr>
        <p:spPr>
          <a:xfrm>
            <a:off x="1115616" y="2144842"/>
            <a:ext cx="2255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simplicity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08B7DB-D8D7-40F8-94EC-22AF3F0D3FAF}"/>
              </a:ext>
            </a:extLst>
          </p:cNvPr>
          <p:cNvSpPr/>
          <p:nvPr/>
        </p:nvSpPr>
        <p:spPr>
          <a:xfrm>
            <a:off x="1290345" y="3156105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Diverse needs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2A771B-6F92-4ECE-8CA7-D3FC31102F7B}"/>
              </a:ext>
            </a:extLst>
          </p:cNvPr>
          <p:cNvSpPr/>
          <p:nvPr/>
        </p:nvSpPr>
        <p:spPr>
          <a:xfrm>
            <a:off x="5388209" y="3218657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performance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A8753C-30BA-45D3-9701-3A8DD3C0D690}"/>
              </a:ext>
            </a:extLst>
          </p:cNvPr>
          <p:cNvSpPr/>
          <p:nvPr/>
        </p:nvSpPr>
        <p:spPr>
          <a:xfrm>
            <a:off x="988978" y="4112994"/>
            <a:ext cx="2577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Lower maintenance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F5C37A-66E7-4860-B1D6-57F9AB0DA4DA}"/>
              </a:ext>
            </a:extLst>
          </p:cNvPr>
          <p:cNvSpPr/>
          <p:nvPr/>
        </p:nvSpPr>
        <p:spPr>
          <a:xfrm>
            <a:off x="5569350" y="4112994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reliability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D48685-270B-49E2-B3AF-20A835D27C48}"/>
              </a:ext>
            </a:extLst>
          </p:cNvPr>
          <p:cNvSpPr/>
          <p:nvPr/>
        </p:nvSpPr>
        <p:spPr>
          <a:xfrm>
            <a:off x="1077143" y="5062440"/>
            <a:ext cx="2332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Lower experience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E25C95-3A21-4D0C-8D98-8E2030B71FD8}"/>
              </a:ext>
            </a:extLst>
          </p:cNvPr>
          <p:cNvSpPr/>
          <p:nvPr/>
        </p:nvSpPr>
        <p:spPr>
          <a:xfrm>
            <a:off x="5538891" y="5067198"/>
            <a:ext cx="2355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scalability</a:t>
            </a:r>
          </a:p>
        </p:txBody>
      </p:sp>
    </p:spTree>
    <p:extLst>
      <p:ext uri="{BB962C8B-B14F-4D97-AF65-F5344CB8AC3E}">
        <p14:creationId xmlns:p14="http://schemas.microsoft.com/office/powerpoint/2010/main" val="167252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7672F5-9522-4E6B-91C9-AA5347DE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78" y="1372009"/>
            <a:ext cx="2897633" cy="2044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ABD428D-AD08-476B-8438-3C0AC36A9467}"/>
              </a:ext>
            </a:extLst>
          </p:cNvPr>
          <p:cNvSpPr txBox="1">
            <a:spLocks/>
          </p:cNvSpPr>
          <p:nvPr/>
        </p:nvSpPr>
        <p:spPr bwMode="auto">
          <a:xfrm>
            <a:off x="28202" y="75504"/>
            <a:ext cx="8640960" cy="84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Size Does</a:t>
            </a:r>
            <a:r>
              <a:rPr lang="en-US" sz="280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28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All: </a:t>
            </a:r>
            <a:endParaRPr lang="zh-CN" altLang="en-US" sz="3200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CA5156-127D-4D50-8304-319EACBB14B7}"/>
              </a:ext>
            </a:extLst>
          </p:cNvPr>
          <p:cNvSpPr/>
          <p:nvPr/>
        </p:nvSpPr>
        <p:spPr>
          <a:xfrm>
            <a:off x="33959" y="72463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Empirical Study of Containerized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ontinuous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eployment Workflows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7C8D5-61A8-4A21-8568-5F1749F9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4" y="5157192"/>
            <a:ext cx="4059911" cy="16822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231935-9FF9-43B7-807F-54C6CF037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0" y="1384201"/>
            <a:ext cx="5015143" cy="20181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2FB6BD87-6793-4FC6-A8C6-382AD88FD2AF}"/>
              </a:ext>
            </a:extLst>
          </p:cNvPr>
          <p:cNvGrpSpPr/>
          <p:nvPr/>
        </p:nvGrpSpPr>
        <p:grpSpPr>
          <a:xfrm>
            <a:off x="1115616" y="3361418"/>
            <a:ext cx="3088294" cy="1210592"/>
            <a:chOff x="395262" y="4597152"/>
            <a:chExt cx="3960714" cy="155257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7C99180-7424-41A7-91DD-4C23C8D68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62" y="5043337"/>
              <a:ext cx="751153" cy="751153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CDC1B37-39F8-4394-B923-0D1CE65DC592}"/>
                </a:ext>
              </a:extLst>
            </p:cNvPr>
            <p:cNvSpPr/>
            <p:nvPr/>
          </p:nvSpPr>
          <p:spPr>
            <a:xfrm>
              <a:off x="1115616" y="4597152"/>
              <a:ext cx="3240360" cy="15525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CD workflows: DHW and CIW;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nmet needs and barriers;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FD7991-6184-4228-88DD-CE19D3D48E00}"/>
              </a:ext>
            </a:extLst>
          </p:cNvPr>
          <p:cNvGrpSpPr/>
          <p:nvPr/>
        </p:nvGrpSpPr>
        <p:grpSpPr>
          <a:xfrm>
            <a:off x="5392458" y="3370536"/>
            <a:ext cx="3145408" cy="1210592"/>
            <a:chOff x="4714501" y="4597152"/>
            <a:chExt cx="4033963" cy="15525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8B6A1DB-9C65-4F79-A112-AEFA25907FB9}"/>
                </a:ext>
              </a:extLst>
            </p:cNvPr>
            <p:cNvSpPr/>
            <p:nvPr/>
          </p:nvSpPr>
          <p:spPr>
            <a:xfrm>
              <a:off x="5508104" y="4597152"/>
              <a:ext cx="3240360" cy="15525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Developers face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trade-offs between DHW and CIW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8D4B844-C94B-4C4E-A25F-7DC9D10807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48"/>
            <a:stretch/>
          </p:blipFill>
          <p:spPr bwMode="auto">
            <a:xfrm>
              <a:off x="4714501" y="5043337"/>
              <a:ext cx="793603" cy="75115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DE2ABCC-6072-482E-A1CB-E3723303A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6" y="5229202"/>
            <a:ext cx="1653529" cy="11176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34461F-2A77-4BF6-97CA-47AD15838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4562" y="5114620"/>
            <a:ext cx="1509005" cy="15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227F6C-74D8-4D95-8E61-7DE9E3AFC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0" t="5901" r="59450" b="50250"/>
          <a:stretch/>
        </p:blipFill>
        <p:spPr>
          <a:xfrm flipH="1">
            <a:off x="7723015" y="1911536"/>
            <a:ext cx="1097459" cy="1697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B04854-E7D7-4F6F-8630-22D3FE73B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4" t="53532" r="16139" b="6499"/>
          <a:stretch/>
        </p:blipFill>
        <p:spPr>
          <a:xfrm>
            <a:off x="120604" y="1907014"/>
            <a:ext cx="1047389" cy="170200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A23887-7C82-4615-B0DD-5E3E208369EF}"/>
              </a:ext>
            </a:extLst>
          </p:cNvPr>
          <p:cNvSpPr/>
          <p:nvPr/>
        </p:nvSpPr>
        <p:spPr>
          <a:xfrm>
            <a:off x="35496" y="6218014"/>
            <a:ext cx="89289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“On the journey to continuous deployment: Technical and social challenges along the way". Information and Software Technology. 2015. </a:t>
            </a:r>
          </a:p>
          <a:p>
            <a:r>
              <a:rPr lang="en-US" sz="1100" dirty="0">
                <a:highlight>
                  <a:srgbClr val="C0C0C0"/>
                </a:highlight>
              </a:rPr>
              <a:t>“Continuous delivery? easy! just change everything (well, maybe it is not that easy)”. AGILE. 2013. 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https://www.perforce.com/sites/default/files/files/2017-09/continuous-delivery-report.pdf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FB165DC-7488-4146-B5D8-4DBE2A3109F8}"/>
              </a:ext>
            </a:extLst>
          </p:cNvPr>
          <p:cNvSpPr/>
          <p:nvPr/>
        </p:nvSpPr>
        <p:spPr>
          <a:xfrm>
            <a:off x="1043607" y="980728"/>
            <a:ext cx="3312369" cy="1296144"/>
          </a:xfrm>
          <a:prstGeom prst="wedgeRoundRectCallout">
            <a:avLst>
              <a:gd name="adj1" fmla="val -48333"/>
              <a:gd name="adj2" fmla="val 65146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is a software engineering approach in which software functionalities are delivered frequently  through automated deployments.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EC6063F7-1E01-49DB-B969-17918E45D3FA}"/>
              </a:ext>
            </a:extLst>
          </p:cNvPr>
          <p:cNvSpPr/>
          <p:nvPr/>
        </p:nvSpPr>
        <p:spPr>
          <a:xfrm>
            <a:off x="4788024" y="980728"/>
            <a:ext cx="3096344" cy="1296144"/>
          </a:xfrm>
          <a:prstGeom prst="wedgeRoundRectCallout">
            <a:avLst>
              <a:gd name="adj1" fmla="val 49928"/>
              <a:gd name="adj2" fmla="val 65367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is the ability to release software whenever we want…it could mean every check-in goes straight to production…it is the ability to deploy at will.</a:t>
            </a:r>
          </a:p>
        </p:txBody>
      </p:sp>
      <p:sp>
        <p:nvSpPr>
          <p:cNvPr id="14" name="标题 33">
            <a:extLst>
              <a:ext uri="{FF2B5EF4-FFF2-40B4-BE49-F238E27FC236}">
                <a16:creationId xmlns:a16="http://schemas.microsoft.com/office/drawing/2014/main" id="{8C020899-FA21-4B95-ACB4-5A43B77F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44624"/>
            <a:ext cx="7886700" cy="86409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Continuous Delivery/Deployment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D738579-2426-4230-899F-456A38B1F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39" y="2636912"/>
            <a:ext cx="4804955" cy="3375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4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52C84-F3B5-4FDA-BDDE-848DA2F9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FE7A-82C5-4599-A672-9562D59442D6}" type="slidenum">
              <a:rPr lang="zh-CN" altLang="en-US" smtClean="0"/>
              <a:pPr/>
              <a:t>20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4F82A6-2200-4268-BCE9-D3ECD87B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25" y="29523"/>
            <a:ext cx="3935951" cy="273155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CA83C6C-7831-483A-B484-6AA9CD706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943814"/>
            <a:ext cx="6363580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inproceedings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{Zhang2018cd,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author = {Zhang, Yang and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Vasilescu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Bogdan and Wang,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Huaimin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Filkov, Vladimir},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title = {One Size Does Not Fit All: An Empirical Study of Containerized Continuous Deployment Workflows},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{Proceedings of the 2018 26th ACM Joint Meeting on European Software Engineering Conference and Symposium on the Foundations of Software Engineering},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series = {ESEC/FSE 2018},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year = {2018},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pages = {295--306},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{http://doi.acm.org/10.1145/3236024.3236033},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publisher = {ACM}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E181C0-7446-4E8F-8264-9B2BA1675F4F}"/>
              </a:ext>
            </a:extLst>
          </p:cNvPr>
          <p:cNvSpPr/>
          <p:nvPr/>
        </p:nvSpPr>
        <p:spPr>
          <a:xfrm>
            <a:off x="4114150" y="2452246"/>
            <a:ext cx="91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BibTeX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6777E3-C517-4323-8781-44483ACE4D07}"/>
              </a:ext>
            </a:extLst>
          </p:cNvPr>
          <p:cNvSpPr/>
          <p:nvPr/>
        </p:nvSpPr>
        <p:spPr>
          <a:xfrm>
            <a:off x="3081592" y="5528264"/>
            <a:ext cx="2980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https://yangzhangs.github.io/</a:t>
            </a:r>
            <a:endParaRPr lang="en-US" dirty="0"/>
          </a:p>
          <a:p>
            <a:pPr algn="ctr"/>
            <a:r>
              <a:rPr lang="en-US" dirty="0"/>
              <a:t>yangzhang15@nudt.edu.cn</a:t>
            </a:r>
          </a:p>
        </p:txBody>
      </p:sp>
    </p:spTree>
    <p:extLst>
      <p:ext uri="{BB962C8B-B14F-4D97-AF65-F5344CB8AC3E}">
        <p14:creationId xmlns:p14="http://schemas.microsoft.com/office/powerpoint/2010/main" val="88380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Notable Benefits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9058F7-93C1-4373-81EF-7695002A0FEF}"/>
              </a:ext>
            </a:extLst>
          </p:cNvPr>
          <p:cNvSpPr/>
          <p:nvPr/>
        </p:nvSpPr>
        <p:spPr>
          <a:xfrm>
            <a:off x="107506" y="6357228"/>
            <a:ext cx="66624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https://puppet.com/resources/whitepaper/2017-state-of-devops-report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https://www.perforce.com/sites/default/files/files/2017-09/continuous-delivery-report.pdf</a:t>
            </a:r>
          </a:p>
          <a:p>
            <a:endParaRPr lang="en-US" sz="1100" dirty="0">
              <a:highlight>
                <a:srgbClr val="C0C0C0"/>
              </a:highlight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56ACBB3-54BF-44D5-82DD-09ADD506E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" t="1231"/>
          <a:stretch/>
        </p:blipFill>
        <p:spPr>
          <a:xfrm>
            <a:off x="899592" y="845662"/>
            <a:ext cx="3600399" cy="26279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6287B4-4419-43F9-B77C-E4DE8026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764704"/>
            <a:ext cx="3154122" cy="27746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B083D4-BCCD-424E-A962-475653D9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645024"/>
            <a:ext cx="3567887" cy="249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A135B5-E932-4A01-9A2C-5656D8D92331}"/>
              </a:ext>
            </a:extLst>
          </p:cNvPr>
          <p:cNvGrpSpPr/>
          <p:nvPr/>
        </p:nvGrpSpPr>
        <p:grpSpPr>
          <a:xfrm>
            <a:off x="4644008" y="3789040"/>
            <a:ext cx="3405180" cy="1840369"/>
            <a:chOff x="4407180" y="1228590"/>
            <a:chExt cx="3405180" cy="18403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BA14393-9682-4C95-B4E6-0EBA621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7180" y="1228590"/>
              <a:ext cx="3215102" cy="1840369"/>
            </a:xfrm>
            <a:prstGeom prst="rect">
              <a:avLst/>
            </a:prstGeom>
          </p:spPr>
        </p:pic>
        <p:sp>
          <p:nvSpPr>
            <p:cNvPr id="8" name="箭头: 上 7">
              <a:extLst>
                <a:ext uri="{FF2B5EF4-FFF2-40B4-BE49-F238E27FC236}">
                  <a16:creationId xmlns:a16="http://schemas.microsoft.com/office/drawing/2014/main" id="{FD527F5C-9B9C-489F-8057-67734D45FAE4}"/>
                </a:ext>
              </a:extLst>
            </p:cNvPr>
            <p:cNvSpPr/>
            <p:nvPr/>
          </p:nvSpPr>
          <p:spPr>
            <a:xfrm>
              <a:off x="7728097" y="1298823"/>
              <a:ext cx="84263" cy="216024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箭头: 上 14">
              <a:extLst>
                <a:ext uri="{FF2B5EF4-FFF2-40B4-BE49-F238E27FC236}">
                  <a16:creationId xmlns:a16="http://schemas.microsoft.com/office/drawing/2014/main" id="{DDF6719A-EC5A-4DF7-9C31-0AD6EA52250B}"/>
                </a:ext>
              </a:extLst>
            </p:cNvPr>
            <p:cNvSpPr/>
            <p:nvPr/>
          </p:nvSpPr>
          <p:spPr>
            <a:xfrm flipV="1">
              <a:off x="7723574" y="2501285"/>
              <a:ext cx="84263" cy="21602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8226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Containerization &amp; Docker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9058F7-93C1-4373-81EF-7695002A0FEF}"/>
              </a:ext>
            </a:extLst>
          </p:cNvPr>
          <p:cNvSpPr/>
          <p:nvPr/>
        </p:nvSpPr>
        <p:spPr>
          <a:xfrm>
            <a:off x="107506" y="6309320"/>
            <a:ext cx="66624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https://containerjournal.com/2017/10/17/using-cicd-containerization-drive-pre-production-costs/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https://www.suse.com/media/report/rightscale_2018_state_of_the_cloud_report.pdf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4EFCD3-5DFD-47EF-9C43-A2A23628D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" r="5371"/>
          <a:stretch/>
        </p:blipFill>
        <p:spPr>
          <a:xfrm>
            <a:off x="5940152" y="3846365"/>
            <a:ext cx="3007592" cy="194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4368279-28AD-4CA8-93D3-E49D7269C7C8}"/>
              </a:ext>
            </a:extLst>
          </p:cNvPr>
          <p:cNvGrpSpPr/>
          <p:nvPr/>
        </p:nvGrpSpPr>
        <p:grpSpPr>
          <a:xfrm>
            <a:off x="6444208" y="2780928"/>
            <a:ext cx="1936430" cy="595107"/>
            <a:chOff x="6283097" y="2622848"/>
            <a:chExt cx="1936430" cy="595107"/>
          </a:xfrm>
        </p:grpSpPr>
        <p:pic>
          <p:nvPicPr>
            <p:cNvPr id="13" name="图片 12" descr="图片包含 剪贴画&#10;&#10;已生成极高可信度的说明">
              <a:extLst>
                <a:ext uri="{FF2B5EF4-FFF2-40B4-BE49-F238E27FC236}">
                  <a16:creationId xmlns:a16="http://schemas.microsoft.com/office/drawing/2014/main" id="{573926FD-AA4A-46B3-89A1-0FB3A9064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091" t="16598" r="55656" b="19922"/>
            <a:stretch/>
          </p:blipFill>
          <p:spPr>
            <a:xfrm>
              <a:off x="6283097" y="2622848"/>
              <a:ext cx="973814" cy="595107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63A34F0-32D9-43B5-AE9F-7A6E54647440}"/>
                </a:ext>
              </a:extLst>
            </p:cNvPr>
            <p:cNvSpPr txBox="1"/>
            <p:nvPr/>
          </p:nvSpPr>
          <p:spPr>
            <a:xfrm>
              <a:off x="7265420" y="278092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6B0B03-A6C5-4DE5-87B3-D67168839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2564904"/>
            <a:ext cx="5499192" cy="33123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C8BA65-40BA-47D3-ABF3-1C189F0746A6}"/>
              </a:ext>
            </a:extLst>
          </p:cNvPr>
          <p:cNvSpPr/>
          <p:nvPr/>
        </p:nvSpPr>
        <p:spPr>
          <a:xfrm>
            <a:off x="2627784" y="1675184"/>
            <a:ext cx="5733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time to market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Optimum use of infrastructure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One-click infrastructure provisioning and decommissioning</a:t>
            </a:r>
            <a:endParaRPr lang="en-US" sz="1600" i="0" dirty="0">
              <a:solidFill>
                <a:srgbClr val="44444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DC610F-AC24-4B46-99A5-58A2545FD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340" y="844126"/>
            <a:ext cx="5568882" cy="832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9EAE70-A0C6-4357-8107-A7E4B60895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901" r="13250" b="24570"/>
          <a:stretch/>
        </p:blipFill>
        <p:spPr>
          <a:xfrm>
            <a:off x="179211" y="828635"/>
            <a:ext cx="2085186" cy="11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8" y="32903"/>
            <a:ext cx="8569941" cy="7948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Containerized CD Workflow/Pipeline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9058F7-93C1-4373-81EF-7695002A0FEF}"/>
              </a:ext>
            </a:extLst>
          </p:cNvPr>
          <p:cNvSpPr/>
          <p:nvPr/>
        </p:nvSpPr>
        <p:spPr>
          <a:xfrm>
            <a:off x="107504" y="5733256"/>
            <a:ext cx="66624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Continuous Delivery Huge Benefits, but Challenges Too.</a:t>
            </a:r>
            <a:r>
              <a:rPr lang="zh-CN" altLang="en-US" sz="1100" dirty="0">
                <a:highlight>
                  <a:srgbClr val="C0C0C0"/>
                </a:highlight>
              </a:rPr>
              <a:t> </a:t>
            </a:r>
            <a:r>
              <a:rPr lang="en-US" altLang="zh-CN" sz="1100" dirty="0">
                <a:highlight>
                  <a:srgbClr val="C0C0C0"/>
                </a:highlight>
              </a:rPr>
              <a:t>IEEE</a:t>
            </a:r>
            <a:r>
              <a:rPr lang="zh-CN" altLang="en-US" sz="1100" dirty="0">
                <a:highlight>
                  <a:srgbClr val="C0C0C0"/>
                </a:highlight>
              </a:rPr>
              <a:t> </a:t>
            </a:r>
            <a:r>
              <a:rPr lang="en-US" altLang="zh-CN" sz="1100" dirty="0">
                <a:highlight>
                  <a:srgbClr val="C0C0C0"/>
                </a:highlight>
              </a:rPr>
              <a:t>Software. 2015.</a:t>
            </a:r>
            <a:endParaRPr lang="en-US" sz="1100" dirty="0">
              <a:highlight>
                <a:srgbClr val="C0C0C0"/>
              </a:highlight>
            </a:endParaRPr>
          </a:p>
          <a:p>
            <a:r>
              <a:rPr lang="en-US" sz="1100" dirty="0">
                <a:highlight>
                  <a:srgbClr val="C0C0C0"/>
                </a:highlight>
              </a:rPr>
              <a:t>https://ghost.kontena.io/container-deployment-pipeline/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https://circleci.com/blog/build-cicd-piplines-using-docker/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https://sloppy.io/en/blog/automatic-docker-deployment-with-travis-ci-and-sloppy-io/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https://docs.gitlab.com/ee/ci/docker/using_docker_build.html</a:t>
            </a:r>
          </a:p>
          <a:p>
            <a:r>
              <a:rPr lang="en-US" sz="1100" dirty="0">
                <a:highlight>
                  <a:srgbClr val="C0C0C0"/>
                </a:highlight>
              </a:rPr>
              <a:t>https://blog.docker.com/2016/04/cicd-with-docker-cloud/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2FA4EB-8D62-48EB-95AC-93F09EA4393A}"/>
              </a:ext>
            </a:extLst>
          </p:cNvPr>
          <p:cNvGrpSpPr/>
          <p:nvPr/>
        </p:nvGrpSpPr>
        <p:grpSpPr>
          <a:xfrm>
            <a:off x="1120818" y="3145864"/>
            <a:ext cx="2809705" cy="2489911"/>
            <a:chOff x="6042219" y="692696"/>
            <a:chExt cx="2809705" cy="24899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4958B1-87A3-4F01-AF8A-9A96624C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6176" y="692696"/>
              <a:ext cx="2566795" cy="248991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E89DC8C-8ADB-4A87-BE89-E05DB2A31A49}"/>
                </a:ext>
              </a:extLst>
            </p:cNvPr>
            <p:cNvSpPr/>
            <p:nvPr/>
          </p:nvSpPr>
          <p:spPr>
            <a:xfrm>
              <a:off x="6042219" y="1321092"/>
              <a:ext cx="2809705" cy="9153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“Research is needed to identify these processes (covering areas of business, software development, operations, and so on) and develop and verify alternatives that suit CD.”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EF6A43-F181-4660-B4CE-819041E23965}"/>
              </a:ext>
            </a:extLst>
          </p:cNvPr>
          <p:cNvGrpSpPr/>
          <p:nvPr/>
        </p:nvGrpSpPr>
        <p:grpSpPr>
          <a:xfrm>
            <a:off x="179512" y="1268747"/>
            <a:ext cx="4692318" cy="1656193"/>
            <a:chOff x="4111791" y="1371137"/>
            <a:chExt cx="4692318" cy="16561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9E4769-1326-49F1-B6D1-C44A0DFDF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1791" y="1371137"/>
              <a:ext cx="4692318" cy="7948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9D161C-6886-4588-949C-15FB2D42524A}"/>
                </a:ext>
              </a:extLst>
            </p:cNvPr>
            <p:cNvSpPr/>
            <p:nvPr/>
          </p:nvSpPr>
          <p:spPr>
            <a:xfrm>
              <a:off x="4541937" y="2111972"/>
              <a:ext cx="3888432" cy="9153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zh-CN" alt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truth is, that containers really make some things easier and more manageable but you still have to use them properly. One area where containers can really make a difference is the automated deployment pipeline.</a:t>
              </a:r>
              <a:r>
                <a:rPr lang="zh-CN" alt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4F1FE54-B3A4-4713-A183-EA10DDD5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50" y="1251969"/>
            <a:ext cx="3414149" cy="1408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930B3C-04D4-41C3-96C6-FC6046811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862" y="4369805"/>
            <a:ext cx="3414150" cy="505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C7A67D-C30D-4B02-A4D5-85BACA970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861" y="5052732"/>
            <a:ext cx="3414149" cy="5786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BDDE5E-2552-4913-9536-C58B98AAD5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157"/>
          <a:stretch/>
        </p:blipFill>
        <p:spPr>
          <a:xfrm>
            <a:off x="5459055" y="2813038"/>
            <a:ext cx="3414149" cy="1400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4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多层式立交桥, 建筑物&#10;&#10;已生成高可信度的说明">
            <a:extLst>
              <a:ext uri="{FF2B5EF4-FFF2-40B4-BE49-F238E27FC236}">
                <a16:creationId xmlns:a16="http://schemas.microsoft.com/office/drawing/2014/main" id="{7CAD6CC4-7AFE-4CA4-8273-1D4F001B7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928" r="11885"/>
          <a:stretch/>
        </p:blipFill>
        <p:spPr>
          <a:xfrm>
            <a:off x="80105" y="1167746"/>
            <a:ext cx="8956393" cy="456551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Work: How OSS Projects Use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-enabled CD Workflows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9058F7-93C1-4373-81EF-7695002A0FEF}"/>
              </a:ext>
            </a:extLst>
          </p:cNvPr>
          <p:cNvSpPr/>
          <p:nvPr/>
        </p:nvSpPr>
        <p:spPr>
          <a:xfrm>
            <a:off x="107506" y="6551766"/>
            <a:ext cx="66624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https://blog.advaoptical.com/en/many-roads-to-400g-in-the-data-center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C77BBB-0C77-4865-ABB0-71D92BF7FE47}"/>
              </a:ext>
            </a:extLst>
          </p:cNvPr>
          <p:cNvGrpSpPr/>
          <p:nvPr/>
        </p:nvGrpSpPr>
        <p:grpSpPr>
          <a:xfrm>
            <a:off x="5436098" y="2109219"/>
            <a:ext cx="3452377" cy="1247775"/>
            <a:chOff x="5364088" y="2142825"/>
            <a:chExt cx="3452377" cy="1247775"/>
          </a:xfrm>
        </p:grpSpPr>
        <p:pic>
          <p:nvPicPr>
            <p:cNvPr id="13" name="图片 12" descr="图片包含 剪贴画&#10;&#10;已生成极高可信度的说明">
              <a:extLst>
                <a:ext uri="{FF2B5EF4-FFF2-40B4-BE49-F238E27FC236}">
                  <a16:creationId xmlns:a16="http://schemas.microsoft.com/office/drawing/2014/main" id="{573926FD-AA4A-46B3-89A1-0FB3A9064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7834" r="20545"/>
            <a:stretch/>
          </p:blipFill>
          <p:spPr>
            <a:xfrm>
              <a:off x="5364088" y="2142825"/>
              <a:ext cx="2633242" cy="124777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63A34F0-32D9-43B5-AE9F-7A6E54647440}"/>
                </a:ext>
              </a:extLst>
            </p:cNvPr>
            <p:cNvSpPr txBox="1"/>
            <p:nvPr/>
          </p:nvSpPr>
          <p:spPr>
            <a:xfrm>
              <a:off x="6732240" y="2510300"/>
              <a:ext cx="2084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Docker Hub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FB6840A-2982-4993-A510-875448B2A36D}"/>
              </a:ext>
            </a:extLst>
          </p:cNvPr>
          <p:cNvGrpSpPr/>
          <p:nvPr/>
        </p:nvGrpSpPr>
        <p:grpSpPr>
          <a:xfrm>
            <a:off x="323528" y="1988842"/>
            <a:ext cx="2455690" cy="1552575"/>
            <a:chOff x="323528" y="1306925"/>
            <a:chExt cx="2455690" cy="15525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A6659F1-2619-4563-9815-C62990557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9265" r="29279"/>
            <a:stretch/>
          </p:blipFill>
          <p:spPr>
            <a:xfrm>
              <a:off x="323528" y="1306925"/>
              <a:ext cx="1224136" cy="155257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E1C3AB6-97CC-4CB4-B768-82DA2414E04D}"/>
                </a:ext>
              </a:extLst>
            </p:cNvPr>
            <p:cNvSpPr txBox="1"/>
            <p:nvPr/>
          </p:nvSpPr>
          <p:spPr>
            <a:xfrm>
              <a:off x="1475656" y="1815277"/>
              <a:ext cx="1303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23F2545E-7D5D-4FDA-87EF-798E37A6A38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37684" y="2525688"/>
            <a:ext cx="2619375" cy="52322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EE147E-34AD-4051-91C9-EAED2FF8E875}"/>
              </a:ext>
            </a:extLst>
          </p:cNvPr>
          <p:cNvGrpSpPr/>
          <p:nvPr/>
        </p:nvGrpSpPr>
        <p:grpSpPr>
          <a:xfrm>
            <a:off x="395262" y="4597154"/>
            <a:ext cx="3960714" cy="1552575"/>
            <a:chOff x="395262" y="4597152"/>
            <a:chExt cx="3960714" cy="155257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4B09EDD-3B9C-4627-B8D1-59577F8F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262" y="5043337"/>
              <a:ext cx="751153" cy="751153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E86F70E-DC48-4470-B9BC-AC38755B286C}"/>
                </a:ext>
              </a:extLst>
            </p:cNvPr>
            <p:cNvSpPr/>
            <p:nvPr/>
          </p:nvSpPr>
          <p:spPr>
            <a:xfrm>
              <a:off x="1115616" y="4597152"/>
              <a:ext cx="3240360" cy="15525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Workflows? Unmet needs? Barriers?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B68DAB6-989E-47A4-93DE-BB3133E3EA0D}"/>
              </a:ext>
            </a:extLst>
          </p:cNvPr>
          <p:cNvGrpSpPr/>
          <p:nvPr/>
        </p:nvGrpSpPr>
        <p:grpSpPr>
          <a:xfrm>
            <a:off x="4768074" y="4597154"/>
            <a:ext cx="3980390" cy="1552575"/>
            <a:chOff x="4768074" y="4597152"/>
            <a:chExt cx="3980390" cy="155257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FC230-B2C0-4C37-B25F-8EFAB69567DC}"/>
                </a:ext>
              </a:extLst>
            </p:cNvPr>
            <p:cNvSpPr/>
            <p:nvPr/>
          </p:nvSpPr>
          <p:spPr>
            <a:xfrm>
              <a:off x="5508104" y="4597152"/>
              <a:ext cx="3240360" cy="15525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Differential benefits?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0CB082C-E390-417B-94AE-D3FB72B9D3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2" t="32987" r="52698"/>
            <a:stretch/>
          </p:blipFill>
          <p:spPr bwMode="auto">
            <a:xfrm>
              <a:off x="4768074" y="5013576"/>
              <a:ext cx="731641" cy="81067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721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Approach: Mixed-methods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5BE86-5431-4552-82A7-FF95D62B1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1" t="3446" r="5821" b="1"/>
          <a:stretch/>
        </p:blipFill>
        <p:spPr>
          <a:xfrm>
            <a:off x="612207" y="1268760"/>
            <a:ext cx="4381941" cy="20176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CA148D-9583-4CB9-9EA7-94CD5833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61084"/>
            <a:ext cx="1099764" cy="10997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563C27-29C4-4B64-B76D-4779559D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2207" y="4011020"/>
            <a:ext cx="4381941" cy="2656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95B01C1-F777-4758-8782-4BFC4F29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t="32987" r="52698"/>
          <a:stretch/>
        </p:blipFill>
        <p:spPr bwMode="auto">
          <a:xfrm>
            <a:off x="4370262" y="3754265"/>
            <a:ext cx="1071195" cy="11869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加号 6">
            <a:extLst>
              <a:ext uri="{FF2B5EF4-FFF2-40B4-BE49-F238E27FC236}">
                <a16:creationId xmlns:a16="http://schemas.microsoft.com/office/drawing/2014/main" id="{EB47CEDD-2993-4FE2-BDBC-1EECA0517C90}"/>
              </a:ext>
            </a:extLst>
          </p:cNvPr>
          <p:cNvSpPr/>
          <p:nvPr/>
        </p:nvSpPr>
        <p:spPr>
          <a:xfrm>
            <a:off x="2551147" y="3380507"/>
            <a:ext cx="504056" cy="504056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317DC7-514B-4989-93FB-675E7502C060}"/>
              </a:ext>
            </a:extLst>
          </p:cNvPr>
          <p:cNvSpPr/>
          <p:nvPr/>
        </p:nvSpPr>
        <p:spPr>
          <a:xfrm>
            <a:off x="1789472" y="5154375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Regression modeling</a:t>
            </a:r>
            <a:endParaRPr lang="en-US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D351C2F-8FB4-4BD1-96D0-28B3B3BCC707}"/>
              </a:ext>
            </a:extLst>
          </p:cNvPr>
          <p:cNvGrpSpPr/>
          <p:nvPr/>
        </p:nvGrpSpPr>
        <p:grpSpPr>
          <a:xfrm>
            <a:off x="6822168" y="2521402"/>
            <a:ext cx="1771177" cy="2220453"/>
            <a:chOff x="6601061" y="2522309"/>
            <a:chExt cx="1771177" cy="22204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F007D6-1313-467D-B1CE-BE3D07A47980}"/>
                </a:ext>
              </a:extLst>
            </p:cNvPr>
            <p:cNvSpPr/>
            <p:nvPr/>
          </p:nvSpPr>
          <p:spPr>
            <a:xfrm>
              <a:off x="6601061" y="2522309"/>
              <a:ext cx="1492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Hypotheses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CB263F9-D1A9-4402-B105-D78629B4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1061" y="2971585"/>
              <a:ext cx="1771177" cy="1771177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F4DAE6B-BCED-40F5-8417-E32F2C48D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74978">
            <a:off x="5245534" y="2576950"/>
            <a:ext cx="1393922" cy="4699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744606-2611-45FB-932A-4B99585B873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632983">
            <a:off x="5319603" y="4807874"/>
            <a:ext cx="1393922" cy="4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Developer survey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42B3EA-B034-415B-861B-3BDFAFABDB4F}"/>
              </a:ext>
            </a:extLst>
          </p:cNvPr>
          <p:cNvSpPr/>
          <p:nvPr/>
        </p:nvSpPr>
        <p:spPr>
          <a:xfrm>
            <a:off x="1870824" y="104344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1,000 invitations, 168 responses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97E659-6615-4438-AADE-4A80520BF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852"/>
          <a:stretch/>
        </p:blipFill>
        <p:spPr>
          <a:xfrm>
            <a:off x="552284" y="2276874"/>
            <a:ext cx="908895" cy="9034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4A499B-BA8F-475B-963A-C4C30B1A0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8194" b="10030"/>
          <a:stretch/>
        </p:blipFill>
        <p:spPr>
          <a:xfrm>
            <a:off x="552284" y="3534413"/>
            <a:ext cx="908895" cy="952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ED02A7-7752-499F-AF57-0868ACE826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5395" r="19230"/>
          <a:stretch/>
        </p:blipFill>
        <p:spPr>
          <a:xfrm>
            <a:off x="552283" y="4823241"/>
            <a:ext cx="908895" cy="8664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2FB5AA-A391-4FF9-9433-1F453E203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81" y="791914"/>
            <a:ext cx="908894" cy="90889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CC226D3-6C1F-47C4-AD79-10DE00E80794}"/>
              </a:ext>
            </a:extLst>
          </p:cNvPr>
          <p:cNvSpPr/>
          <p:nvPr/>
        </p:nvSpPr>
        <p:spPr>
          <a:xfrm>
            <a:off x="1965232" y="2492896"/>
            <a:ext cx="6550118" cy="476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workflow do developers use in their CD pipeline?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882A0D6-214C-46D1-A343-F39CD19EFEAA}"/>
              </a:ext>
            </a:extLst>
          </p:cNvPr>
          <p:cNvSpPr/>
          <p:nvPr/>
        </p:nvSpPr>
        <p:spPr>
          <a:xfrm>
            <a:off x="1965232" y="3795396"/>
            <a:ext cx="6550118" cy="4766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unmet needs in the current CD workflows? 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489AA2A-2FB0-40CF-851D-DB3915A7EFDC}"/>
              </a:ext>
            </a:extLst>
          </p:cNvPr>
          <p:cNvSpPr/>
          <p:nvPr/>
        </p:nvSpPr>
        <p:spPr>
          <a:xfrm>
            <a:off x="1965232" y="5040740"/>
            <a:ext cx="6550118" cy="476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Did developers switch their CD workflows? Why?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D03F6D5-1A82-41A5-B7BF-0BBD00E95A1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 rot="5400000">
            <a:off x="786772" y="1812980"/>
            <a:ext cx="439912" cy="3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2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23123B-0ECA-4EB9-A936-697F4E4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most 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rominent CD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workflows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655E8C-2279-47F5-B6BE-B958E1E9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2" y="846384"/>
            <a:ext cx="8409376" cy="638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594F0C-986C-49D7-A96C-7FB84150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7" y="2309481"/>
            <a:ext cx="935077" cy="11359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4E6B88-74BC-4772-99B4-CE7E90AA2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312" y="2358836"/>
            <a:ext cx="795068" cy="4378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EDA40CE-DA80-4D74-ADB2-DBF27E68B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236" y="2211448"/>
            <a:ext cx="964945" cy="11704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8AF2B3-FC27-4FE8-8E8B-BA66B2C7B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735" y="1988840"/>
            <a:ext cx="1583734" cy="80781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538745F-8D4B-4EC8-8CAB-0E443E21B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574" y="1556794"/>
            <a:ext cx="3170532" cy="78027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97946937-C9BA-4614-A24E-2BCC4D274393}"/>
              </a:ext>
            </a:extLst>
          </p:cNvPr>
          <p:cNvGrpSpPr/>
          <p:nvPr/>
        </p:nvGrpSpPr>
        <p:grpSpPr>
          <a:xfrm>
            <a:off x="4916025" y="2211448"/>
            <a:ext cx="1723406" cy="1170412"/>
            <a:chOff x="4824635" y="2211448"/>
            <a:chExt cx="1723406" cy="117041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64E22EB-7D62-452A-AE95-C185D72F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4635" y="2211448"/>
              <a:ext cx="964945" cy="117041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D866812-1DA8-4903-8B66-10530466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96136" y="2988414"/>
              <a:ext cx="751905" cy="368578"/>
            </a:xfrm>
            <a:prstGeom prst="rect">
              <a:avLst/>
            </a:prstGeom>
          </p:spPr>
        </p:pic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A837DDE-607B-4210-9F60-2CA68F062E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463" y="2426406"/>
            <a:ext cx="1659551" cy="37024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E4FEE86-89A3-48E2-A7EB-8F2ECFA6BF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9505" y="2186580"/>
            <a:ext cx="964945" cy="117041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CA49726-B41F-49E9-A92D-29477FCEE7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1801" y="3356992"/>
            <a:ext cx="5484481" cy="108012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0" y="4653136"/>
            <a:ext cx="4056495" cy="1605354"/>
            <a:chOff x="971602" y="4721163"/>
            <a:chExt cx="4056495" cy="1605354"/>
          </a:xfrm>
        </p:grpSpPr>
        <p:sp>
          <p:nvSpPr>
            <p:cNvPr id="24" name="流程图: 过程 23">
              <a:extLst>
                <a:ext uri="{FF2B5EF4-FFF2-40B4-BE49-F238E27FC236}">
                  <a16:creationId xmlns:a16="http://schemas.microsoft.com/office/drawing/2014/main" id="{3553DC5C-21C0-4FCB-B606-74302EE38FCF}"/>
                </a:ext>
              </a:extLst>
            </p:cNvPr>
            <p:cNvSpPr/>
            <p:nvPr/>
          </p:nvSpPr>
          <p:spPr>
            <a:xfrm>
              <a:off x="971602" y="5462421"/>
              <a:ext cx="4056495" cy="864096"/>
            </a:xfrm>
            <a:prstGeom prst="flowChartProcess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ocker </a:t>
              </a:r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ub auto-builds </a:t>
              </a:r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orkflow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(DHW)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15FF754-AF83-429F-BAFA-25FD63EE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70698" y="5141920"/>
              <a:ext cx="1065198" cy="41725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5C02AE1-3C10-4028-9738-AB0503449418}"/>
                </a:ext>
              </a:extLst>
            </p:cNvPr>
            <p:cNvSpPr/>
            <p:nvPr/>
          </p:nvSpPr>
          <p:spPr>
            <a:xfrm>
              <a:off x="2711164" y="4721163"/>
              <a:ext cx="9108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44.1%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15616" y="4653136"/>
            <a:ext cx="2808312" cy="1605356"/>
            <a:chOff x="5220072" y="4721163"/>
            <a:chExt cx="2808312" cy="1605356"/>
          </a:xfrm>
        </p:grpSpPr>
        <p:sp>
          <p:nvSpPr>
            <p:cNvPr id="25" name="流程图: 过程 24">
              <a:extLst>
                <a:ext uri="{FF2B5EF4-FFF2-40B4-BE49-F238E27FC236}">
                  <a16:creationId xmlns:a16="http://schemas.microsoft.com/office/drawing/2014/main" id="{32320714-AA1A-4E8C-9255-A0C721D331B2}"/>
                </a:ext>
              </a:extLst>
            </p:cNvPr>
            <p:cNvSpPr/>
            <p:nvPr/>
          </p:nvSpPr>
          <p:spPr>
            <a:xfrm>
              <a:off x="5220072" y="5462422"/>
              <a:ext cx="2808312" cy="864097"/>
            </a:xfrm>
            <a:prstGeom prst="flowChartProcess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-based 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orkflow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(CIW)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C7A4EE1-6BE2-4C12-AA8B-E9408C9F4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10146" b="13364"/>
            <a:stretch/>
          </p:blipFill>
          <p:spPr>
            <a:xfrm>
              <a:off x="5704589" y="5119409"/>
              <a:ext cx="1857023" cy="41725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DDB6FA0-D068-47F0-91D7-FE397FBFFAD9}"/>
                </a:ext>
              </a:extLst>
            </p:cNvPr>
            <p:cNvSpPr/>
            <p:nvPr/>
          </p:nvSpPr>
          <p:spPr>
            <a:xfrm>
              <a:off x="6177686" y="4721163"/>
              <a:ext cx="9108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34.5%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4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mic Sans MS"/>
        <a:ea typeface="等线 Light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6958</TotalTime>
  <Words>1272</Words>
  <Application>Microsoft Office PowerPoint</Application>
  <PresentationFormat>全屏显示(4:3)</PresentationFormat>
  <Paragraphs>224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GillSans</vt:lpstr>
      <vt:lpstr>Calibri</vt:lpstr>
      <vt:lpstr>等线</vt:lpstr>
      <vt:lpstr>微软雅黑</vt:lpstr>
      <vt:lpstr>Times New Roman</vt:lpstr>
      <vt:lpstr>ＭＳ Ｐゴシック</vt:lpstr>
      <vt:lpstr>Comic Sans MS</vt:lpstr>
      <vt:lpstr>宋体</vt:lpstr>
      <vt:lpstr>等线 Light</vt:lpstr>
      <vt:lpstr>Office 主题​​</vt:lpstr>
      <vt:lpstr>One Size Does Not Fit All: </vt:lpstr>
      <vt:lpstr>Continuous Delivery/Deployment </vt:lpstr>
      <vt:lpstr>Notable Benefits</vt:lpstr>
      <vt:lpstr>Containerization &amp; Docker</vt:lpstr>
      <vt:lpstr>Containerized CD Workflow/Pipeline</vt:lpstr>
      <vt:lpstr>Our Work: How OSS Projects Use Docker-enabled CD Workflows on GitHub</vt:lpstr>
      <vt:lpstr>Approach: Mixed-methods</vt:lpstr>
      <vt:lpstr>Developer survey</vt:lpstr>
      <vt:lpstr>Two most prominent CD workflows</vt:lpstr>
      <vt:lpstr>Unmet needs for current workflow</vt:lpstr>
      <vt:lpstr>Barriers with old CD workflow</vt:lpstr>
      <vt:lpstr>Building Hypotheses from Survey</vt:lpstr>
      <vt:lpstr>Our hypotheses</vt:lpstr>
      <vt:lpstr>Testing Hypotheses via a Large-scale quantitative study</vt:lpstr>
      <vt:lpstr>Mixed-effects regression models</vt:lpstr>
      <vt:lpstr>Release frequency &amp; CD workflow</vt:lpstr>
      <vt:lpstr>Build latency &amp; CD workflows</vt:lpstr>
      <vt:lpstr>Trade-Offs between CD workflows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Size Does Fit All:</dc:title>
  <dc:creator>young1991</dc:creator>
  <cp:lastModifiedBy>young1991</cp:lastModifiedBy>
  <cp:revision>712</cp:revision>
  <cp:lastPrinted>2018-11-05T00:25:00Z</cp:lastPrinted>
  <dcterms:created xsi:type="dcterms:W3CDTF">2018-10-23T14:10:31Z</dcterms:created>
  <dcterms:modified xsi:type="dcterms:W3CDTF">2018-11-24T06:58:46Z</dcterms:modified>
</cp:coreProperties>
</file>